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8.xml" ContentType="application/vnd.openxmlformats-officedocument.presentationml.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7" r:id="rId1"/>
    <p:sldMasterId id="2147483699" r:id="rId2"/>
    <p:sldMasterId id="2147483711" r:id="rId3"/>
    <p:sldMasterId id="2147483723" r:id="rId4"/>
  </p:sldMasterIdLst>
  <p:sldIdLst>
    <p:sldId id="256" r:id="rId5"/>
    <p:sldId id="269" r:id="rId6"/>
    <p:sldId id="257" r:id="rId7"/>
    <p:sldId id="286" r:id="rId8"/>
    <p:sldId id="291" r:id="rId9"/>
    <p:sldId id="292" r:id="rId10"/>
    <p:sldId id="268" r:id="rId11"/>
    <p:sldId id="293" r:id="rId12"/>
    <p:sldId id="287" r:id="rId13"/>
    <p:sldId id="288" r:id="rId14"/>
    <p:sldId id="294" r:id="rId15"/>
    <p:sldId id="289" r:id="rId16"/>
    <p:sldId id="290" r:id="rId17"/>
    <p:sldId id="285" r:id="rId18"/>
    <p:sldId id="270" r:id="rId19"/>
    <p:sldId id="272" r:id="rId20"/>
    <p:sldId id="273" r:id="rId21"/>
    <p:sldId id="274" r:id="rId22"/>
    <p:sldId id="275" r:id="rId23"/>
    <p:sldId id="279" r:id="rId24"/>
    <p:sldId id="276" r:id="rId25"/>
    <p:sldId id="280" r:id="rId26"/>
    <p:sldId id="281" r:id="rId27"/>
    <p:sldId id="282" r:id="rId28"/>
    <p:sldId id="277" r:id="rId29"/>
    <p:sldId id="283" r:id="rId30"/>
    <p:sldId id="295" r:id="rId31"/>
    <p:sldId id="296" r:id="rId32"/>
    <p:sldId id="258" r:id="rId33"/>
    <p:sldId id="297" r:id="rId34"/>
    <p:sldId id="298" r:id="rId35"/>
    <p:sldId id="299" r:id="rId36"/>
    <p:sldId id="278" r:id="rId37"/>
  </p:sldIdLst>
  <p:sldSz cx="9144000" cy="6858000" type="screen4x3"/>
  <p:notesSz cx="6858000" cy="99472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-7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5136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9E3B1-425E-4AAB-8E84-84AF7BCDAEA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26.09.2019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D5DBA-7199-4061-858F-135EC2738B8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631182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9E3B1-425E-4AAB-8E84-84AF7BCDAEA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26.09.2019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D5DBA-7199-4061-858F-135EC2738B8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898095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9E3B1-425E-4AAB-8E84-84AF7BCDAEA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26.09.2019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D5DBA-7199-4061-858F-135EC2738B8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196410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9E3B1-425E-4AAB-8E84-84AF7BCDAEA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26.09.2019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D5DBA-7199-4061-858F-135EC2738B8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708580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9E3B1-425E-4AAB-8E84-84AF7BCDAEA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26.09.2019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D5DBA-7199-4061-858F-135EC2738B8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1330246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9E3B1-425E-4AAB-8E84-84AF7BCDAEA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26.09.2019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D5DBA-7199-4061-858F-135EC2738B8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097259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9E3B1-425E-4AAB-8E84-84AF7BCDAEA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26.09.2019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D5DBA-7199-4061-858F-135EC2738B8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251842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9E3B1-425E-4AAB-8E84-84AF7BCDAEA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26.09.2019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D5DBA-7199-4061-858F-135EC2738B8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063743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9E3B1-425E-4AAB-8E84-84AF7BCDAEA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26.09.2019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D5DBA-7199-4061-858F-135EC2738B8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2130675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9E3B1-425E-4AAB-8E84-84AF7BCDAEA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26.09.2019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D5DBA-7199-4061-858F-135EC2738B8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1751257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9E3B1-425E-4AAB-8E84-84AF7BCDAEA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26.09.2019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D5DBA-7199-4061-858F-135EC2738B8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630611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9E3B1-425E-4AAB-8E84-84AF7BCDAEA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26.09.2019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D5DBA-7199-4061-858F-135EC2738B8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9975340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9E3B1-425E-4AAB-8E84-84AF7BCDAEA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26.09.2019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D5DBA-7199-4061-858F-135EC2738B8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9330035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9E3B1-425E-4AAB-8E84-84AF7BCDAEA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26.09.2019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D5DBA-7199-4061-858F-135EC2738B8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4095750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9E3B1-425E-4AAB-8E84-84AF7BCDAEA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26.09.2019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D5DBA-7199-4061-858F-135EC2738B8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1240634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9E3B1-425E-4AAB-8E84-84AF7BCDAEA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26.09.2019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D5DBA-7199-4061-858F-135EC2738B8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8876113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9E3B1-425E-4AAB-8E84-84AF7BCDAEA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26.09.2019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D5DBA-7199-4061-858F-135EC2738B8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354048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9E3B1-425E-4AAB-8E84-84AF7BCDAEA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26.09.2019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D5DBA-7199-4061-858F-135EC2738B8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2188689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9E3B1-425E-4AAB-8E84-84AF7BCDAEA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26.09.2019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D5DBA-7199-4061-858F-135EC2738B8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8036531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9E3B1-425E-4AAB-8E84-84AF7BCDAEA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26.09.2019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D5DBA-7199-4061-858F-135EC2738B8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497473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9E3B1-425E-4AAB-8E84-84AF7BCDAEA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26.09.2019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D5DBA-7199-4061-858F-135EC2738B8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5740057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9E3B1-425E-4AAB-8E84-84AF7BCDAEA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26.09.2019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D5DBA-7199-4061-858F-135EC2738B8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99935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9E3B1-425E-4AAB-8E84-84AF7BCDAEA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26.09.2019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D5DBA-7199-4061-858F-135EC2738B8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8324254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9E3B1-425E-4AAB-8E84-84AF7BCDAEA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26.09.2019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D5DBA-7199-4061-858F-135EC2738B8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8625398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9E3B1-425E-4AAB-8E84-84AF7BCDAEA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26.09.2019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D5DBA-7199-4061-858F-135EC2738B8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7657936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9E3B1-425E-4AAB-8E84-84AF7BCDAEA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26.09.2019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D5DBA-7199-4061-858F-135EC2738B8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4037809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9E3B1-425E-4AAB-8E84-84AF7BCDAEA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26.09.2019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D5DBA-7199-4061-858F-135EC2738B8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5465334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9E3B1-425E-4AAB-8E84-84AF7BCDAEA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26.09.2019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D5DBA-7199-4061-858F-135EC2738B8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99432520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9E3B1-425E-4AAB-8E84-84AF7BCDAEA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26.09.2019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D5DBA-7199-4061-858F-135EC2738B8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14467298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9E3B1-425E-4AAB-8E84-84AF7BCDAEA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26.09.2019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D5DBA-7199-4061-858F-135EC2738B8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42050260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9E3B1-425E-4AAB-8E84-84AF7BCDAEA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26.09.2019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D5DBA-7199-4061-858F-135EC2738B8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1762677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9E3B1-425E-4AAB-8E84-84AF7BCDAEA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26.09.2019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D5DBA-7199-4061-858F-135EC2738B8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57540232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9E3B1-425E-4AAB-8E84-84AF7BCDAEA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26.09.2019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D5DBA-7199-4061-858F-135EC2738B8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832244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9E3B1-425E-4AAB-8E84-84AF7BCDAEA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26.09.2019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D5DBA-7199-4061-858F-135EC2738B8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72767773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9E3B1-425E-4AAB-8E84-84AF7BCDAEA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26.09.2019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D5DBA-7199-4061-858F-135EC2738B8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44999138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9E3B1-425E-4AAB-8E84-84AF7BCDAEA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26.09.2019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D5DBA-7199-4061-858F-135EC2738B8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92339969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9E3B1-425E-4AAB-8E84-84AF7BCDAEA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26.09.2019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D5DBA-7199-4061-858F-135EC2738B8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61602163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9E3B1-425E-4AAB-8E84-84AF7BCDAEA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26.09.2019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D5DBA-7199-4061-858F-135EC2738B8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5579973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9E3B1-425E-4AAB-8E84-84AF7BCDAEA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26.09.2019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D5DBA-7199-4061-858F-135EC2738B8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262094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9E3B1-425E-4AAB-8E84-84AF7BCDAEA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26.09.2019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D5DBA-7199-4061-858F-135EC2738B8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154262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9E3B1-425E-4AAB-8E84-84AF7BCDAEA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26.09.2019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D5DBA-7199-4061-858F-135EC2738B8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987629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9E3B1-425E-4AAB-8E84-84AF7BCDAEA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26.09.2019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D5DBA-7199-4061-858F-135EC2738B8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925942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9E3B1-425E-4AAB-8E84-84AF7BCDAEA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26.09.2019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D5DBA-7199-4061-858F-135EC2738B8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066894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9E3B1-425E-4AAB-8E84-84AF7BCDAEA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26.09.2019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D5DBA-7199-4061-858F-135EC2738B8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48419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40B9E3B1-425E-4AAB-8E84-84AF7BCDAEA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914400"/>
              <a:t>26.09.2019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5BBD5DBA-7199-4061-858F-135EC2738B8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914400"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468236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40B9E3B1-425E-4AAB-8E84-84AF7BCDAEA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914400"/>
              <a:t>26.09.2019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5BBD5DBA-7199-4061-858F-135EC2738B8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914400"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853769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40B9E3B1-425E-4AAB-8E84-84AF7BCDAEA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914400"/>
              <a:t>26.09.2019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5BBD5DBA-7199-4061-858F-135EC2738B8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914400"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556355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40B9E3B1-425E-4AAB-8E84-84AF7BCDAEA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914400"/>
              <a:t>26.09.2019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5BBD5DBA-7199-4061-858F-135EC2738B8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914400"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45753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25" r:id="rId2"/>
    <p:sldLayoutId id="2147483726" r:id="rId3"/>
    <p:sldLayoutId id="2147483727" r:id="rId4"/>
    <p:sldLayoutId id="2147483728" r:id="rId5"/>
    <p:sldLayoutId id="2147483729" r:id="rId6"/>
    <p:sldLayoutId id="2147483730" r:id="rId7"/>
    <p:sldLayoutId id="2147483731" r:id="rId8"/>
    <p:sldLayoutId id="2147483732" r:id="rId9"/>
    <p:sldLayoutId id="2147483733" r:id="rId10"/>
    <p:sldLayoutId id="2147483734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" Target="slide27.xml"/><Relationship Id="rId1" Type="http://schemas.openxmlformats.org/officeDocument/2006/relationships/slideLayout" Target="../slideLayouts/slideLayout3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Итоговое сочинение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2019-2020 учебный год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83785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18308" y="314827"/>
            <a:ext cx="6378528" cy="532337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Надежда </a:t>
            </a:r>
            <a:r>
              <a:rPr lang="ru-RU" smtClean="0"/>
              <a:t>и отчаяние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16859" y="1290919"/>
            <a:ext cx="8337176" cy="5271246"/>
          </a:xfrm>
        </p:spPr>
        <p:txBody>
          <a:bodyPr>
            <a:normAutofit fontScale="85000" lnSpcReduction="20000"/>
          </a:bodyPr>
          <a:lstStyle/>
          <a:p>
            <a:r>
              <a:rPr lang="ru-RU" dirty="0"/>
              <a:t>Согласны ли вы с высказыванием </a:t>
            </a:r>
            <a:r>
              <a:rPr lang="ru-RU" dirty="0" err="1"/>
              <a:t>Иммануила</a:t>
            </a:r>
            <a:r>
              <a:rPr lang="ru-RU" dirty="0"/>
              <a:t> Канта: «От пустых надежд человек сохнет»? </a:t>
            </a:r>
          </a:p>
          <a:p>
            <a:r>
              <a:rPr lang="ru-RU" dirty="0" smtClean="0"/>
              <a:t>Согласны </a:t>
            </a:r>
            <a:r>
              <a:rPr lang="ru-RU" dirty="0"/>
              <a:t>ли вы с высказыванием Александра Дюма-отца: «Вся мудрость жизни заключена в двух словах: ждать и надеяться»? </a:t>
            </a:r>
          </a:p>
          <a:p>
            <a:r>
              <a:rPr lang="ru-RU" dirty="0" smtClean="0"/>
              <a:t>Прав </a:t>
            </a:r>
            <a:r>
              <a:rPr lang="ru-RU" dirty="0"/>
              <a:t>ли был древнегреческий философ Платон, когда утверждал: «Надежды — сны бодрствующих»? </a:t>
            </a:r>
          </a:p>
          <a:p>
            <a:r>
              <a:rPr lang="ru-RU" dirty="0" smtClean="0"/>
              <a:t>Тот</a:t>
            </a:r>
            <a:r>
              <a:rPr lang="ru-RU" dirty="0"/>
              <a:t>, кто потерял любимого человека, не должен впадать в отчаяние. </a:t>
            </a:r>
          </a:p>
          <a:p>
            <a:r>
              <a:rPr lang="ru-RU" dirty="0" smtClean="0"/>
              <a:t>Согласны </a:t>
            </a:r>
            <a:r>
              <a:rPr lang="ru-RU" dirty="0"/>
              <a:t>ли вы с высказыванием Бернарда Шоу: «Тот, кто никогда не надеялся, не может отчаяться»? </a:t>
            </a:r>
          </a:p>
          <a:p>
            <a:r>
              <a:rPr lang="ru-RU" dirty="0" smtClean="0"/>
              <a:t>Можно </a:t>
            </a:r>
            <a:r>
              <a:rPr lang="ru-RU" dirty="0"/>
              <a:t>ли назвать отчаянием минуты, когда человеку кажется, будто, рушится весь мир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5173886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Литература по направлениям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316488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3718" y="314827"/>
            <a:ext cx="7463118" cy="532337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Гордость и смирение (поэтические тексты)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16859" y="1290919"/>
            <a:ext cx="8337176" cy="5271246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/>
              <a:t>М</a:t>
            </a:r>
            <a:r>
              <a:rPr lang="ru-RU" dirty="0"/>
              <a:t>. Цветаева «Гордость и робость — родные сёстры»</a:t>
            </a:r>
          </a:p>
          <a:p>
            <a:r>
              <a:rPr lang="ru-RU" dirty="0" smtClean="0"/>
              <a:t>М</a:t>
            </a:r>
            <a:r>
              <a:rPr lang="ru-RU" dirty="0"/>
              <a:t>. Цветаева «Безупречен и горд»</a:t>
            </a:r>
          </a:p>
          <a:p>
            <a:r>
              <a:rPr lang="ru-RU" dirty="0" smtClean="0"/>
              <a:t> </a:t>
            </a:r>
            <a:r>
              <a:rPr lang="ru-RU" dirty="0"/>
              <a:t>И.С. Тургенев стихотворение в прозе «Простота» </a:t>
            </a:r>
          </a:p>
          <a:p>
            <a:r>
              <a:rPr lang="ru-RU" dirty="0" smtClean="0"/>
              <a:t>А</a:t>
            </a:r>
            <a:r>
              <a:rPr lang="ru-RU" dirty="0"/>
              <a:t>. Ахматова «Смирение»</a:t>
            </a:r>
          </a:p>
          <a:p>
            <a:r>
              <a:rPr lang="ru-RU" dirty="0" smtClean="0"/>
              <a:t>5М.Ю</a:t>
            </a:r>
            <a:r>
              <a:rPr lang="ru-RU" dirty="0"/>
              <a:t>. Лермонтов «Я не унижусь пред тобою…»</a:t>
            </a:r>
          </a:p>
          <a:p>
            <a:r>
              <a:rPr lang="ru-RU" dirty="0" smtClean="0"/>
              <a:t>В</a:t>
            </a:r>
            <a:r>
              <a:rPr lang="ru-RU" dirty="0"/>
              <a:t>. Высоцкий «Чужая колея»</a:t>
            </a:r>
          </a:p>
          <a:p>
            <a:r>
              <a:rPr lang="ru-RU" dirty="0" smtClean="0"/>
              <a:t>О</a:t>
            </a:r>
            <a:r>
              <a:rPr lang="ru-RU" dirty="0"/>
              <a:t>. Мандельштам «Душа устала от усилий»</a:t>
            </a:r>
          </a:p>
          <a:p>
            <a:r>
              <a:rPr lang="ru-RU" dirty="0" smtClean="0"/>
              <a:t>Ю</a:t>
            </a:r>
            <a:r>
              <a:rPr lang="ru-RU" dirty="0"/>
              <a:t>. Друнина «Белый флаг»</a:t>
            </a:r>
          </a:p>
          <a:p>
            <a:r>
              <a:rPr lang="ru-RU" dirty="0" smtClean="0"/>
              <a:t>А</a:t>
            </a:r>
            <a:r>
              <a:rPr lang="ru-RU" dirty="0"/>
              <a:t>. Яшин «Гордость»</a:t>
            </a:r>
          </a:p>
          <a:p>
            <a:r>
              <a:rPr lang="ru-RU" dirty="0" smtClean="0"/>
              <a:t>В</a:t>
            </a:r>
            <a:r>
              <a:rPr lang="ru-RU" dirty="0"/>
              <a:t>. Жуковский «Идиллия»</a:t>
            </a:r>
          </a:p>
          <a:p>
            <a:r>
              <a:rPr lang="ru-RU" dirty="0" smtClean="0"/>
              <a:t> </a:t>
            </a:r>
            <a:r>
              <a:rPr lang="ru-RU" dirty="0"/>
              <a:t>И. Бродский «На прения с самим собою ночь»</a:t>
            </a:r>
          </a:p>
          <a:p>
            <a:r>
              <a:rPr lang="ru-RU" dirty="0" smtClean="0"/>
              <a:t>А</a:t>
            </a:r>
            <a:r>
              <a:rPr lang="ru-RU" dirty="0"/>
              <a:t>. Фет «Я знаю, гордая, ты любишь самовластье»</a:t>
            </a:r>
          </a:p>
          <a:p>
            <a:r>
              <a:rPr lang="ru-RU" dirty="0" smtClean="0"/>
              <a:t> </a:t>
            </a:r>
            <a:r>
              <a:rPr lang="ru-RU" dirty="0"/>
              <a:t>Е. Евтушенко «Не возгордись»</a:t>
            </a:r>
          </a:p>
          <a:p>
            <a:r>
              <a:rPr lang="ru-RU" dirty="0" smtClean="0"/>
              <a:t>Н</a:t>
            </a:r>
            <a:r>
              <a:rPr lang="ru-RU" dirty="0"/>
              <a:t>. Минский «В страданьях гордость позабыв»</a:t>
            </a:r>
          </a:p>
          <a:p>
            <a:r>
              <a:rPr lang="ru-RU" dirty="0" smtClean="0"/>
              <a:t> </a:t>
            </a:r>
            <a:r>
              <a:rPr lang="ru-RU" dirty="0"/>
              <a:t>В.С. </a:t>
            </a:r>
            <a:r>
              <a:rPr lang="ru-RU" dirty="0" err="1"/>
              <a:t>Шефнер</a:t>
            </a:r>
            <a:r>
              <a:rPr lang="ru-RU" dirty="0"/>
              <a:t> «Гордыня»</a:t>
            </a:r>
          </a:p>
          <a:p>
            <a:r>
              <a:rPr lang="ru-RU" dirty="0" smtClean="0"/>
              <a:t> </a:t>
            </a:r>
            <a:r>
              <a:rPr lang="ru-RU" dirty="0" err="1"/>
              <a:t>З.Гиппиус</a:t>
            </a:r>
            <a:r>
              <a:rPr lang="ru-RU" dirty="0"/>
              <a:t>  «Смиренность»</a:t>
            </a:r>
          </a:p>
        </p:txBody>
      </p:sp>
    </p:spTree>
    <p:extLst>
      <p:ext uri="{BB962C8B-B14F-4D97-AF65-F5344CB8AC3E}">
        <p14:creationId xmlns:p14="http://schemas.microsoft.com/office/powerpoint/2010/main" xmlns="" val="33206009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949542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Рекомендации по подготовке к сочинению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811116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FF0000"/>
                </a:solidFill>
              </a:rPr>
              <a:t>Обязательно познакомьте учеников с критериями оценки сочинения (изложения)</a:t>
            </a:r>
            <a:endParaRPr lang="ru-RU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1738204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Выполнение требования №1 «Объём итогового сочинения»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/>
              <a:t>Рекомендуемый </a:t>
            </a:r>
            <a:r>
              <a:rPr lang="ru-RU" dirty="0" smtClean="0"/>
              <a:t>объем </a:t>
            </a:r>
            <a:r>
              <a:rPr lang="ru-RU" dirty="0"/>
              <a:t>итогового сочинения – 350 слов. </a:t>
            </a:r>
            <a:r>
              <a:rPr lang="ru-RU" dirty="0">
                <a:solidFill>
                  <a:srgbClr val="FF0000"/>
                </a:solidFill>
              </a:rPr>
              <a:t>Максимальное </a:t>
            </a:r>
            <a:r>
              <a:rPr lang="ru-RU" dirty="0" smtClean="0">
                <a:solidFill>
                  <a:srgbClr val="FF0000"/>
                </a:solidFill>
              </a:rPr>
              <a:t>количество слов </a:t>
            </a:r>
            <a:r>
              <a:rPr lang="ru-RU" dirty="0">
                <a:solidFill>
                  <a:srgbClr val="FF0000"/>
                </a:solidFill>
              </a:rPr>
              <a:t>в сочинении не устанавливается. </a:t>
            </a:r>
            <a:endParaRPr lang="ru-RU" dirty="0" smtClean="0">
              <a:solidFill>
                <a:srgbClr val="FF0000"/>
              </a:solidFill>
            </a:endParaRPr>
          </a:p>
          <a:p>
            <a:r>
              <a:rPr lang="ru-RU" dirty="0"/>
              <a:t>Качество сочинения напрямую не зависит от объема. Выпускник должен </a:t>
            </a:r>
            <a:r>
              <a:rPr lang="ru-RU" dirty="0" smtClean="0"/>
              <a:t>создать самостоятельный </a:t>
            </a:r>
            <a:r>
              <a:rPr lang="ru-RU" dirty="0"/>
              <a:t>полноформатный связный текст, объем которого задается целями и </a:t>
            </a:r>
            <a:r>
              <a:rPr lang="ru-RU" dirty="0" smtClean="0"/>
              <a:t>логикой авторского </a:t>
            </a:r>
            <a:r>
              <a:rPr lang="ru-RU" dirty="0"/>
              <a:t>высказывания. </a:t>
            </a:r>
            <a:r>
              <a:rPr lang="ru-RU" dirty="0">
                <a:solidFill>
                  <a:srgbClr val="FF0000"/>
                </a:solidFill>
              </a:rPr>
              <a:t>Пишущий сам определяет объем</a:t>
            </a:r>
            <a:r>
              <a:rPr lang="ru-RU" dirty="0"/>
              <a:t>, достаточный для раскрытия </a:t>
            </a:r>
            <a:r>
              <a:rPr lang="ru-RU" dirty="0" smtClean="0"/>
              <a:t>темы (но </a:t>
            </a:r>
            <a:r>
              <a:rPr lang="ru-RU" dirty="0"/>
              <a:t>не менее 250 слов), и разворачивает свои рассуждения в жанре сочинения. </a:t>
            </a:r>
          </a:p>
        </p:txBody>
      </p:sp>
    </p:spTree>
    <p:extLst>
      <p:ext uri="{BB962C8B-B14F-4D97-AF65-F5344CB8AC3E}">
        <p14:creationId xmlns:p14="http://schemas.microsoft.com/office/powerpoint/2010/main" xmlns="" val="267408618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Выполнение требования №1 «Объём итогового сочинения»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Если ВСЕ требования к сочинению выполнены, кроме требования №1, за работу всё равно ставится «незачёт»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82640736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/>
              <a:t>Выполнение требования № 2 «Самостоятельность написания итогового сочинения»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/>
              <a:t>Не допускается списывание сочинения (фрагментов сочинения) из какого-либо источника </a:t>
            </a:r>
            <a:r>
              <a:rPr lang="ru-RU" dirty="0" smtClean="0">
                <a:solidFill>
                  <a:srgbClr val="FF0000"/>
                </a:solidFill>
              </a:rPr>
              <a:t>или воспроизведение </a:t>
            </a:r>
            <a:r>
              <a:rPr lang="ru-RU" dirty="0">
                <a:solidFill>
                  <a:srgbClr val="FF0000"/>
                </a:solidFill>
              </a:rPr>
              <a:t>по памяти </a:t>
            </a:r>
            <a:r>
              <a:rPr lang="ru-RU" dirty="0"/>
              <a:t>чужого текста (работа другого участника; текст, </a:t>
            </a:r>
            <a:r>
              <a:rPr lang="ru-RU" dirty="0" smtClean="0"/>
              <a:t>опубликованный в </a:t>
            </a:r>
            <a:r>
              <a:rPr lang="ru-RU" dirty="0"/>
              <a:t>бумажном и/или электронном виде, и др</a:t>
            </a:r>
            <a:r>
              <a:rPr lang="ru-RU" dirty="0" smtClean="0"/>
              <a:t>.).</a:t>
            </a:r>
          </a:p>
          <a:p>
            <a:r>
              <a:rPr lang="ru-RU" dirty="0" smtClean="0"/>
              <a:t>В том случае, если сочинение списано частично и фрагменты подверглись некоторой обработке (упрощению), но несамостоятельность установлена и списанный текст составляет значительную часть сочинения – «незачёт».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94402913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Выполнение условий критерия № 1 «Соответствие теме</a:t>
            </a:r>
            <a:r>
              <a:rPr lang="ru-RU" dirty="0" smtClean="0"/>
              <a:t>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В прошлом учебном году только 1,5 % учеников не получили «зачёт» по этому критерию.</a:t>
            </a:r>
          </a:p>
          <a:p>
            <a:pPr marL="0" indent="0">
              <a:buNone/>
            </a:pPr>
            <a:endParaRPr lang="ru-RU" dirty="0" smtClean="0"/>
          </a:p>
          <a:p>
            <a:r>
              <a:rPr lang="ru-RU" dirty="0" smtClean="0"/>
              <a:t>ОШИБКИ:</a:t>
            </a:r>
          </a:p>
          <a:p>
            <a:pPr marL="0" indent="0">
              <a:buNone/>
            </a:pPr>
            <a:r>
              <a:rPr lang="ru-RU" dirty="0"/>
              <a:t>	</a:t>
            </a:r>
            <a:r>
              <a:rPr lang="ru-RU" dirty="0" smtClean="0"/>
              <a:t>- непонимание формулировки темы</a:t>
            </a:r>
          </a:p>
          <a:p>
            <a:pPr marL="0" indent="0">
              <a:buNone/>
            </a:pPr>
            <a:r>
              <a:rPr lang="ru-RU" dirty="0"/>
              <a:t>	</a:t>
            </a:r>
            <a:r>
              <a:rPr lang="ru-RU" dirty="0" smtClean="0"/>
              <a:t>- неумение выявить ключевые слова</a:t>
            </a:r>
          </a:p>
          <a:p>
            <a:pPr marL="0" indent="0">
              <a:buNone/>
            </a:pPr>
            <a:r>
              <a:rPr lang="ru-RU" dirty="0"/>
              <a:t>	</a:t>
            </a:r>
            <a:r>
              <a:rPr lang="ru-RU" dirty="0" smtClean="0"/>
              <a:t>- нечёткое понимание терминов и 		   понятий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0351305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Сроки проведения сочинения (изложения)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400" dirty="0" smtClean="0"/>
              <a:t>4 декабря 2019 года</a:t>
            </a:r>
          </a:p>
          <a:p>
            <a:r>
              <a:rPr lang="ru-RU" sz="4400" dirty="0" smtClean="0"/>
              <a:t>5 февраля 2020 года</a:t>
            </a:r>
          </a:p>
          <a:p>
            <a:r>
              <a:rPr lang="ru-RU" sz="4400" dirty="0" smtClean="0"/>
              <a:t>6 мая 2020 года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xmlns="" val="58772521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Рекомендации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Необходимо объяснить ученикам, как выбирать тему</a:t>
            </a:r>
          </a:p>
          <a:p>
            <a:r>
              <a:rPr lang="ru-RU" dirty="0" smtClean="0"/>
              <a:t>Следует выявить ключевые слова в формулировке</a:t>
            </a:r>
          </a:p>
          <a:p>
            <a:r>
              <a:rPr lang="ru-RU" dirty="0" smtClean="0"/>
              <a:t>При подготовке к сочинению использовать словари для уяснения смысла терминов и понятий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19051705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/>
              <a:t>Выполнение условий критерия </a:t>
            </a:r>
            <a:r>
              <a:rPr lang="ru-RU" sz="2800" dirty="0"/>
              <a:t>№2«Аргументация. Привлечение литературного материала»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Ошибки:</a:t>
            </a:r>
          </a:p>
          <a:p>
            <a:pPr marL="0" indent="0">
              <a:buNone/>
            </a:pPr>
            <a:r>
              <a:rPr lang="ru-RU" dirty="0"/>
              <a:t>	</a:t>
            </a:r>
            <a:r>
              <a:rPr lang="ru-RU" dirty="0" smtClean="0"/>
              <a:t>- неумение формулировать главную мысль сочинения и последовательно доказывать её с опорой на литературные произведения</a:t>
            </a:r>
          </a:p>
          <a:p>
            <a:pPr marL="0" indent="0">
              <a:buNone/>
            </a:pPr>
            <a:r>
              <a:rPr lang="ru-RU" dirty="0"/>
              <a:t>	</a:t>
            </a:r>
            <a:r>
              <a:rPr lang="ru-RU" dirty="0" smtClean="0"/>
              <a:t>- неудачный подбор литературного материала</a:t>
            </a:r>
          </a:p>
          <a:p>
            <a:pPr marL="0" indent="0">
              <a:buNone/>
            </a:pPr>
            <a:r>
              <a:rPr lang="ru-RU" dirty="0"/>
              <a:t>	</a:t>
            </a:r>
            <a:r>
              <a:rPr lang="ru-RU" dirty="0" smtClean="0"/>
              <a:t>- искажение литературных текстов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16707474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Рекомендации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Упражнения на формулирование основной мысли сочинения на определённую тему</a:t>
            </a:r>
          </a:p>
          <a:p>
            <a:r>
              <a:rPr lang="ru-RU" dirty="0" smtClean="0"/>
              <a:t>В соответствии с главной мыслью отбирается литературный материал (обширный литературный контекст, привлечённый поверхностно – плохо!)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56377492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Способы привлечения литературного материала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Комментированный пересказ</a:t>
            </a:r>
          </a:p>
          <a:p>
            <a:r>
              <a:rPr lang="ru-RU" dirty="0" smtClean="0"/>
              <a:t>Актуализация проблематики литературного произведения</a:t>
            </a:r>
          </a:p>
          <a:p>
            <a:r>
              <a:rPr lang="ru-RU" dirty="0" smtClean="0"/>
              <a:t>Аспектная характеристика литературного героя</a:t>
            </a:r>
          </a:p>
          <a:p>
            <a:r>
              <a:rPr lang="ru-RU" dirty="0" smtClean="0"/>
              <a:t>Обращение к системе образов произведения</a:t>
            </a:r>
          </a:p>
          <a:p>
            <a:r>
              <a:rPr lang="ru-RU" dirty="0" smtClean="0"/>
              <a:t>Сопоставление фрагментов и героев разных произведений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95491736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Тренировочные упражнения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Включить в пересказ фрагмента из произведения комментирование и оценку</a:t>
            </a:r>
          </a:p>
          <a:p>
            <a:r>
              <a:rPr lang="ru-RU" dirty="0" smtClean="0"/>
              <a:t>Исключить из сочинения литературные примеры, не относящиеся к теме</a:t>
            </a:r>
          </a:p>
          <a:p>
            <a:r>
              <a:rPr lang="ru-RU" dirty="0" smtClean="0"/>
              <a:t>Определить, соответствуют ли литературные примеры выдвинутым тезисам и аргументам</a:t>
            </a:r>
          </a:p>
          <a:p>
            <a:r>
              <a:rPr lang="ru-RU" dirty="0" smtClean="0"/>
              <a:t>Исправить фактические ошибки</a:t>
            </a:r>
          </a:p>
          <a:p>
            <a:pPr marL="0" indent="0">
              <a:buNone/>
            </a:pPr>
            <a:r>
              <a:rPr lang="ru-RU" dirty="0" smtClean="0"/>
              <a:t>В процессе подготовки важно научить учеников проверять всю информацию по справочникам и энциклопедиям.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72626547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/>
              <a:t>Выполнение условий критерия №3 «</a:t>
            </a:r>
            <a:r>
              <a:rPr lang="ru-RU" sz="3600" dirty="0"/>
              <a:t>Композиция и логика рассуждения»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Ошибки:</a:t>
            </a:r>
          </a:p>
          <a:p>
            <a:pPr marL="0" indent="0">
              <a:buNone/>
            </a:pPr>
            <a:r>
              <a:rPr lang="ru-RU" dirty="0"/>
              <a:t>	</a:t>
            </a:r>
            <a:r>
              <a:rPr lang="ru-RU" dirty="0" smtClean="0"/>
              <a:t>- непродуманность структуры и композиции сочинения, что приводит к логическим ошибкам</a:t>
            </a:r>
          </a:p>
          <a:p>
            <a:pPr marL="0" indent="0">
              <a:buNone/>
            </a:pPr>
            <a:r>
              <a:rPr lang="ru-RU" dirty="0"/>
              <a:t>	</a:t>
            </a:r>
            <a:r>
              <a:rPr lang="ru-RU" dirty="0" smtClean="0"/>
              <a:t>- отсутствие смысловых связей между частями сочинения, особенно между вступлением и заключением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462502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Рекомендации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!!!</a:t>
            </a:r>
            <a:r>
              <a:rPr lang="ru-RU" dirty="0" smtClean="0"/>
              <a:t> Нельзя начинать писать текст, не обдумав его структуру</a:t>
            </a:r>
          </a:p>
          <a:p>
            <a:r>
              <a:rPr lang="ru-RU" dirty="0" smtClean="0"/>
              <a:t>Это можно делать разными </a:t>
            </a:r>
            <a:r>
              <a:rPr lang="ru-RU" dirty="0" smtClean="0">
                <a:hlinkClick r:id="rId2" action="ppaction://hlinksldjump"/>
              </a:rPr>
              <a:t>способами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738884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72CD6BE7-F290-234F-B2E6-4495EE91DB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ТИПИЧНЫЕ </a:t>
            </a:r>
            <a:r>
              <a:rPr lang="ru-RU" dirty="0" smtClean="0"/>
              <a:t>ОШИБКИ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80A43AED-7BB5-9648-AC31-93499383BA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9817" y="1378009"/>
            <a:ext cx="8760125" cy="4917057"/>
          </a:xfrm>
        </p:spPr>
        <p:txBody>
          <a:bodyPr>
            <a:normAutofit fontScale="70000" lnSpcReduction="20000"/>
          </a:bodyPr>
          <a:lstStyle/>
          <a:p>
            <a:pPr fontAlgn="base"/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Отсутствие связок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 между содержательными частями сочинения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: вступлением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и заключением, основной частью сочинения и заключением.</a:t>
            </a:r>
          </a:p>
          <a:p>
            <a:pPr fontAlgn="base"/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Пропорциональность частей сочинения.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 Вступление и заключение в совокупности должны составлять не более 1/3 всего сочинения. Основная часть – 2/3.</a:t>
            </a:r>
          </a:p>
          <a:p>
            <a:pPr fontAlgn="base"/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Неумение строго следовать теме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 сочинения в ходе рассуждения.</a:t>
            </a:r>
          </a:p>
          <a:p>
            <a:pPr fontAlgn="base"/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Неумение композиционно выстраивать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 свое сочинение в соответствии с темой и основной мыслью.  </a:t>
            </a:r>
          </a:p>
          <a:p>
            <a:pPr fontAlgn="base"/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Огромное количество лишней информации во вступлении и заключении. 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Однако слишком короткое и необоснованное заключение – это тоже плохо. Оно должно действительно обобщать и подытоживать всю работу. Отсутствие </a:t>
            </a:r>
            <a:r>
              <a:rPr lang="ru-RU">
                <a:solidFill>
                  <a:schemeClr val="accent1">
                    <a:lumMod val="50000"/>
                  </a:schemeClr>
                </a:solidFill>
              </a:rPr>
              <a:t>заключения </a:t>
            </a:r>
            <a:r>
              <a:rPr lang="ru-RU" smtClean="0">
                <a:solidFill>
                  <a:schemeClr val="accent1">
                    <a:lumMod val="50000"/>
                  </a:schemeClr>
                </a:solidFill>
              </a:rPr>
              <a:t>является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серьезной логической ошибкой. Заключение должно содержательно соответствовать  вступлению / теме / основному тексту сочинения. </a:t>
            </a:r>
          </a:p>
          <a:p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6907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72CD6BE7-F290-234F-B2E6-4495EE91DB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ТИПИЧНЫЕ </a:t>
            </a:r>
            <a:r>
              <a:rPr lang="ru-RU" dirty="0" smtClean="0"/>
              <a:t>ОШИБКИ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80A43AED-7BB5-9648-AC31-93499383BA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9634" y="1216818"/>
            <a:ext cx="8543109" cy="5365630"/>
          </a:xfrm>
        </p:spPr>
        <p:txBody>
          <a:bodyPr>
            <a:normAutofit fontScale="70000" lnSpcReduction="20000"/>
          </a:bodyPr>
          <a:lstStyle/>
          <a:p>
            <a:pPr fontAlgn="base"/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Отсутствие во вступлении проблемного вопроса 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(это сама тема) и формулировки ключевого 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тезиса,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 который будете доказывать.</a:t>
            </a:r>
          </a:p>
          <a:p>
            <a:pPr fontAlgn="base"/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Нечеткое формулирование тезисов, 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затрудняющее их встраивание в логическую структуру сочинения; Если тезисов несколько, то не должно быть противоречия между тезисами, сформулированными в разных частях сочинения.</a:t>
            </a:r>
          </a:p>
          <a:p>
            <a:pPr fontAlgn="base"/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Слабые аргументы.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 Являются таковыми, если не доказывают, неубедительно или поверхностно  подтверждают тезис.</a:t>
            </a:r>
          </a:p>
          <a:p>
            <a:pPr fontAlgn="base"/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Необоснованные повторы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 одних и тех же мыслей.</a:t>
            </a:r>
          </a:p>
          <a:p>
            <a:pPr fontAlgn="base"/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Ошибки в делении текста на абзацы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 и даже полное отсутствие абзацев. </a:t>
            </a:r>
          </a:p>
          <a:p>
            <a:pPr fontAlgn="base"/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Неумение оперировать абстрактными понятиями.</a:t>
            </a:r>
          </a:p>
          <a:p>
            <a:pPr fontAlgn="base"/>
            <a:r>
              <a:rPr lang="ru-RU" b="1" dirty="0" err="1">
                <a:solidFill>
                  <a:schemeClr val="accent1">
                    <a:lumMod val="50000"/>
                  </a:schemeClr>
                </a:solidFill>
              </a:rPr>
              <a:t>Неразличение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 понятий «пример» и «аргумент»,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 неумение формулировать на основе примера </a:t>
            </a:r>
            <a:r>
              <a:rPr lang="ru-RU" dirty="0" err="1">
                <a:solidFill>
                  <a:schemeClr val="accent1">
                    <a:lumMod val="50000"/>
                  </a:schemeClr>
                </a:solidFill>
              </a:rPr>
              <a:t>микровывод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, соотнесенный с выдвигаемым тезисом. </a:t>
            </a:r>
          </a:p>
        </p:txBody>
      </p:sp>
    </p:spTree>
    <p:extLst>
      <p:ext uri="{BB962C8B-B14F-4D97-AF65-F5344CB8AC3E}">
        <p14:creationId xmlns:p14="http://schemas.microsoft.com/office/powerpoint/2010/main" xmlns="" val="2107634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/>
          <a:srcRect r="346" b="11880"/>
          <a:stretch/>
        </p:blipFill>
        <p:spPr>
          <a:xfrm>
            <a:off x="1183341" y="1686578"/>
            <a:ext cx="6938682" cy="4787685"/>
          </a:xfrm>
          <a:prstGeom prst="rect">
            <a:avLst/>
          </a:prstGeo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457247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Последовательность работы над сочинением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-282388" y="1686578"/>
            <a:ext cx="8404411" cy="4969716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987274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Направления итогового сочинения 2019/2020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0322737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228CF580-5934-C642-A275-2C923A52A9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КАК ПИСАТЬ ВСТУПЛЕНИЕ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2AE27600-5D98-D44E-8679-01FD964F58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1325880"/>
            <a:ext cx="8229600" cy="5061857"/>
          </a:xfrm>
        </p:spPr>
        <p:txBody>
          <a:bodyPr vert="horz">
            <a:normAutofit fontScale="77500" lnSpcReduction="20000"/>
          </a:bodyPr>
          <a:lstStyle/>
          <a:p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Не стоит начинать сочинения с «атаки вопросами». (Пр. Что такое верность? Какую роль играет верность в отношениях? Что значит быть по-настоящему верным?) При таком подходе даются общие ответы обо всем и ни о чем. Дайте ответ на вопрос, сформулированный в теме сочинения, этого будет достаточно.</a:t>
            </a:r>
          </a:p>
          <a:p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Во вступлении часто используются определения из словаря. Необходимо использовать их с умом. Они должны быть мотивированы темой.</a:t>
            </a:r>
          </a:p>
          <a:p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Не увеличивайте объем вступления. Вступление должно составлять не более 15 % от всего сочинения.</a:t>
            </a:r>
          </a:p>
          <a:p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Во вступлении должен быть обозначен проблемный вопрос  (это сама тема) и формулировка ключевого тезиса, который будете доказывать </a:t>
            </a:r>
          </a:p>
        </p:txBody>
      </p:sp>
    </p:spTree>
    <p:extLst>
      <p:ext uri="{BB962C8B-B14F-4D97-AF65-F5344CB8AC3E}">
        <p14:creationId xmlns:p14="http://schemas.microsoft.com/office/powerpoint/2010/main" xmlns="" val="875366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228CF580-5934-C642-A275-2C923A52A9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КАК ПИСАТЬ ЗАКЛЮЧЕНИЕ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2AE27600-5D98-D44E-8679-01FD964F58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310551" y="1489166"/>
            <a:ext cx="8617789" cy="5368834"/>
          </a:xfrm>
        </p:spPr>
        <p:txBody>
          <a:bodyPr vert="horz">
            <a:normAutofit fontScale="85000" lnSpcReduction="20000"/>
          </a:bodyPr>
          <a:lstStyle/>
          <a:p>
            <a:r>
              <a:rPr lang="ru-RU" sz="2400" dirty="0">
                <a:solidFill>
                  <a:schemeClr val="accent1">
                    <a:lumMod val="50000"/>
                  </a:schemeClr>
                </a:solidFill>
              </a:rPr>
              <a:t>Заключение должно  соответствовать  вступлению / теме / основному тексту сочинения по содержанию.</a:t>
            </a:r>
          </a:p>
          <a:p>
            <a:r>
              <a:rPr lang="ru-RU" sz="2400" dirty="0">
                <a:solidFill>
                  <a:schemeClr val="accent1">
                    <a:lumMod val="50000"/>
                  </a:schemeClr>
                </a:solidFill>
              </a:rPr>
              <a:t>Перед написанием заключения нужно перечитать вступление, вспомнив проблемы, поставленные в нем, и сделать так, чтобы заключение 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</a:rPr>
              <a:t>обязательно </a:t>
            </a:r>
            <a:r>
              <a:rPr lang="ru-RU" sz="2400" dirty="0">
                <a:solidFill>
                  <a:schemeClr val="accent1">
                    <a:lumMod val="50000"/>
                  </a:schemeClr>
                </a:solidFill>
              </a:rPr>
              <a:t>перекликалось со вступлением, так как отсутствие связи между вступлением и заключением  является одной из самых распространенных содержательно-композиционных ошибок.</a:t>
            </a:r>
          </a:p>
          <a:p>
            <a:endParaRPr lang="ru-RU" sz="2400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ru-RU" sz="2400" dirty="0">
                <a:solidFill>
                  <a:schemeClr val="accent1">
                    <a:lumMod val="50000"/>
                  </a:schemeClr>
                </a:solidFill>
              </a:rPr>
              <a:t>В заключении можно:</a:t>
            </a:r>
            <a:br>
              <a:rPr lang="ru-RU" sz="2400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400" dirty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2400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400" dirty="0">
                <a:solidFill>
                  <a:schemeClr val="accent1">
                    <a:lumMod val="50000"/>
                  </a:schemeClr>
                </a:solidFill>
              </a:rPr>
              <a:t>- подвести итог всего рассуждения</a:t>
            </a:r>
            <a:br>
              <a:rPr lang="ru-RU" sz="2400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400" dirty="0">
                <a:solidFill>
                  <a:schemeClr val="accent1">
                    <a:lumMod val="50000"/>
                  </a:schemeClr>
                </a:solidFill>
              </a:rPr>
              <a:t>- использовать уместную цитату, содержащую суть главной мысли сочинения</a:t>
            </a:r>
            <a:br>
              <a:rPr lang="ru-RU" sz="2400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400" dirty="0">
                <a:solidFill>
                  <a:schemeClr val="accent1">
                    <a:lumMod val="50000"/>
                  </a:schemeClr>
                </a:solidFill>
              </a:rPr>
              <a:t>- дать краткий и точный ответ на вопрос темы.</a:t>
            </a:r>
          </a:p>
          <a:p>
            <a:r>
              <a:rPr lang="ru-RU" sz="2400" b="1" dirty="0">
                <a:solidFill>
                  <a:schemeClr val="accent1">
                    <a:lumMod val="50000"/>
                  </a:schemeClr>
                </a:solidFill>
              </a:rPr>
              <a:t>Объем заключения:</a:t>
            </a:r>
            <a:r>
              <a:rPr lang="ru-RU" sz="2400" dirty="0">
                <a:solidFill>
                  <a:schemeClr val="accent1">
                    <a:lumMod val="50000"/>
                  </a:schemeClr>
                </a:solidFill>
              </a:rPr>
              <a:t> не более 15% от всего сочинения.</a:t>
            </a:r>
            <a:br>
              <a:rPr lang="ru-RU" sz="2400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dirty="0">
                <a:solidFill>
                  <a:schemeClr val="accent1">
                    <a:lumMod val="50000"/>
                  </a:schemeClr>
                </a:solidFill>
              </a:rPr>
            </a:b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01012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228CF580-5934-C642-A275-2C923A52A9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ТРЕБОВАНИЕ К АРГУМЕНТАЦИИ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2AE27600-5D98-D44E-8679-01FD964F58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297488" y="1432970"/>
            <a:ext cx="8617789" cy="4798013"/>
          </a:xfrm>
        </p:spPr>
        <p:txBody>
          <a:bodyPr vert="horz">
            <a:noAutofit/>
          </a:bodyPr>
          <a:lstStyle/>
          <a:p>
            <a:pPr fontAlgn="base"/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</a:rPr>
              <a:t>Аргументы должны 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</a:rPr>
              <a:t>подтверждать тезис</a:t>
            </a:r>
          </a:p>
          <a:p>
            <a:pPr fontAlgn="base"/>
            <a:r>
              <a:rPr lang="ru-RU" sz="2000" dirty="0">
                <a:solidFill>
                  <a:schemeClr val="accent1">
                    <a:lumMod val="50000"/>
                  </a:schemeClr>
                </a:solidFill>
              </a:rPr>
              <a:t> Можно использовать 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  <a:t>аргументы из 1 произведения, 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</a:rPr>
              <a:t>но в этом случае необходимо дать комплексный анализ произведения в рамках темы. Не следует перегружать сочинение 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  <a:t>перечнем литературных </a:t>
            </a:r>
            <a:r>
              <a:rPr lang="ru-RU" sz="2000" dirty="0" err="1" smtClean="0">
                <a:solidFill>
                  <a:schemeClr val="accent1">
                    <a:lumMod val="50000"/>
                  </a:schemeClr>
                </a:solidFill>
              </a:rPr>
              <a:t>произведенийни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</a:rPr>
              <a:t>для набора слов, ни для получения хорошей оценки, количество не влияет на оценку, важно качество аргумента.</a:t>
            </a:r>
          </a:p>
          <a:p>
            <a:pPr fontAlgn="base"/>
            <a:r>
              <a:rPr lang="ru-RU" sz="20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</a:rPr>
              <a:t>Качество аргумента. 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</a:rPr>
              <a:t>Используйте для подтверждения тезиса только то произведение, которое вы читали, чтобы не допустить фактических ошибок. Не пересказывайте произведение. Необходим анализ и ваши рассуждения. Каждый аргумент должен действительно подтверждать ваш тезис, поэтому необходимо делать </a:t>
            </a:r>
            <a:r>
              <a:rPr lang="ru-RU" sz="2000" dirty="0" err="1">
                <a:solidFill>
                  <a:schemeClr val="accent1">
                    <a:lumMod val="50000"/>
                  </a:schemeClr>
                </a:solidFill>
              </a:rPr>
              <a:t>микровыводы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</a:rPr>
              <a:t>, соответствующие теме и тезису.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dirty="0">
                <a:solidFill>
                  <a:schemeClr val="accent1">
                    <a:lumMod val="50000"/>
                  </a:schemeClr>
                </a:solidFill>
              </a:rPr>
            </a:b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44643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Выполнение условий критериев № 4 и 5 (Речь и грамотность)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942229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Направления итогового сочинения 2019-2020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«Война и мир» – к 150-летию великой </a:t>
            </a:r>
            <a:r>
              <a:rPr lang="ru-RU" dirty="0" smtClean="0"/>
              <a:t>книги</a:t>
            </a:r>
          </a:p>
          <a:p>
            <a:r>
              <a:rPr lang="ru-RU" dirty="0" smtClean="0"/>
              <a:t>Надежда и отчаяние</a:t>
            </a:r>
          </a:p>
          <a:p>
            <a:r>
              <a:rPr lang="ru-RU" dirty="0" smtClean="0"/>
              <a:t>Добро и зло</a:t>
            </a:r>
          </a:p>
          <a:p>
            <a:r>
              <a:rPr lang="ru-RU" dirty="0" smtClean="0"/>
              <a:t>Гордость и смирение</a:t>
            </a:r>
          </a:p>
          <a:p>
            <a:r>
              <a:rPr lang="ru-RU" dirty="0" smtClean="0"/>
              <a:t>Он и она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2154194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Совет: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i="1" dirty="0" smtClean="0"/>
              <a:t>Начните подготовку к итоговому сочинению с определения тех понятий, которые входят в формулировки направлений (краткие определения, синонимы, антонимы и т.п.)</a:t>
            </a:r>
            <a:endParaRPr lang="ru-RU" sz="4000" i="1" dirty="0"/>
          </a:p>
        </p:txBody>
      </p:sp>
    </p:spTree>
    <p:extLst>
      <p:ext uri="{BB962C8B-B14F-4D97-AF65-F5344CB8AC3E}">
        <p14:creationId xmlns:p14="http://schemas.microsoft.com/office/powerpoint/2010/main" xmlns="" val="31801595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Формулировки тем сочинений по направлениям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Констатирующие</a:t>
            </a:r>
          </a:p>
          <a:p>
            <a:r>
              <a:rPr lang="ru-RU" dirty="0" smtClean="0"/>
              <a:t>Цитатные</a:t>
            </a:r>
          </a:p>
          <a:p>
            <a:r>
              <a:rPr lang="ru-RU" dirty="0" smtClean="0"/>
              <a:t>В форме вопроса</a:t>
            </a:r>
          </a:p>
          <a:p>
            <a:pPr marL="0" indent="0">
              <a:buNone/>
            </a:pPr>
            <a:r>
              <a:rPr lang="ru-RU" dirty="0" smtClean="0"/>
              <a:t>Могут включать оба понятия и только одно из них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FF0000"/>
                </a:solidFill>
              </a:rPr>
              <a:t>Важно не пытаться угадать формулировку, а научиться </a:t>
            </a:r>
            <a:r>
              <a:rPr lang="ru-RU" u="sng" dirty="0" smtClean="0">
                <a:solidFill>
                  <a:srgbClr val="FF0000"/>
                </a:solidFill>
              </a:rPr>
              <a:t>понимать</a:t>
            </a:r>
            <a:r>
              <a:rPr lang="ru-RU" dirty="0" smtClean="0">
                <a:solidFill>
                  <a:srgbClr val="FF0000"/>
                </a:solidFill>
              </a:rPr>
              <a:t> конкретную тему.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079836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075811"/>
          </a:xfrm>
        </p:spPr>
        <p:txBody>
          <a:bodyPr/>
          <a:lstStyle/>
          <a:p>
            <a:r>
              <a:rPr lang="ru-RU" dirty="0" smtClean="0"/>
              <a:t>Формулировки тем сочинений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5330" y="2070847"/>
            <a:ext cx="7772870" cy="3720353"/>
          </a:xfrm>
        </p:spPr>
        <p:txBody>
          <a:bodyPr>
            <a:normAutofit/>
          </a:bodyPr>
          <a:lstStyle/>
          <a:p>
            <a:r>
              <a:rPr lang="ru-RU" sz="2800" cap="none" dirty="0" smtClean="0">
                <a:solidFill>
                  <a:srgbClr val="FF0000"/>
                </a:solidFill>
              </a:rPr>
              <a:t>Обратите внимание учеников на то, что направления итогового сочинения  и темы сочинения – ЭТО НЕ ОДНО И ТО ЖЕ!</a:t>
            </a:r>
          </a:p>
          <a:p>
            <a:r>
              <a:rPr lang="ru-RU" sz="2800" cap="none" dirty="0" smtClean="0"/>
              <a:t>Формулировки тем сочинений могут включать как оба понятия, определяющие тематические направления, так и одно из них.</a:t>
            </a:r>
            <a:endParaRPr lang="ru-RU" sz="2800" cap="none" dirty="0"/>
          </a:p>
        </p:txBody>
      </p:sp>
    </p:spTree>
    <p:extLst>
      <p:ext uri="{BB962C8B-B14F-4D97-AF65-F5344CB8AC3E}">
        <p14:creationId xmlns:p14="http://schemas.microsoft.com/office/powerpoint/2010/main" xmlns="" val="3424275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Примеры формулировок тем сочинения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716715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16859" y="758582"/>
            <a:ext cx="8498541" cy="532337"/>
          </a:xfrm>
        </p:spPr>
        <p:txBody>
          <a:bodyPr>
            <a:normAutofit fontScale="90000"/>
          </a:bodyPr>
          <a:lstStyle/>
          <a:p>
            <a:r>
              <a:rPr lang="ru-RU" dirty="0"/>
              <a:t>«Война и мир» – к 150-летию </a:t>
            </a:r>
            <a:r>
              <a:rPr lang="ru-RU" dirty="0" smtClean="0"/>
              <a:t>великой книги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16859" y="1290919"/>
            <a:ext cx="8337176" cy="5271246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/>
              <a:t>Согласны </a:t>
            </a:r>
            <a:r>
              <a:rPr lang="ru-RU" dirty="0"/>
              <a:t>ли вы с высказыванием княжны Марьи Болконской: "... надо быть снисходительным к маленьким слабостям; у кого их нет...». </a:t>
            </a:r>
            <a:endParaRPr lang="ru-RU" dirty="0" smtClean="0"/>
          </a:p>
          <a:p>
            <a:r>
              <a:rPr lang="ru-RU" dirty="0" smtClean="0"/>
              <a:t>Лев Толстой</a:t>
            </a:r>
            <a:r>
              <a:rPr lang="ru-RU" dirty="0"/>
              <a:t>: «Я старался писать историю народа», - согласны ли вы с высказыванием автора романа-эпопеи? </a:t>
            </a:r>
            <a:endParaRPr lang="ru-RU" dirty="0" smtClean="0"/>
          </a:p>
          <a:p>
            <a:r>
              <a:rPr lang="ru-RU" dirty="0" smtClean="0"/>
              <a:t>Чем </a:t>
            </a:r>
            <a:r>
              <a:rPr lang="ru-RU" dirty="0"/>
              <a:t>творчество Л.Н. Толстого может быть интересно современному читателю? (По роману «Война и мир</a:t>
            </a:r>
            <a:r>
              <a:rPr lang="ru-RU" dirty="0" smtClean="0"/>
              <a:t>»)</a:t>
            </a:r>
          </a:p>
          <a:p>
            <a:r>
              <a:rPr lang="ru-RU" dirty="0" smtClean="0"/>
              <a:t> </a:t>
            </a:r>
            <a:r>
              <a:rPr lang="ru-RU" dirty="0"/>
              <a:t>Какие проблемы в романе Льва Толстого «Война и мир» наиболее интересны для Вас? </a:t>
            </a:r>
          </a:p>
          <a:p>
            <a:r>
              <a:rPr lang="ru-RU" dirty="0" smtClean="0"/>
              <a:t>Особенности </a:t>
            </a:r>
            <a:r>
              <a:rPr lang="ru-RU" dirty="0"/>
              <a:t>психологического анализа в романе "Война и мир". </a:t>
            </a:r>
          </a:p>
          <a:p>
            <a:r>
              <a:rPr lang="ru-RU" dirty="0" smtClean="0"/>
              <a:t> </a:t>
            </a:r>
            <a:r>
              <a:rPr lang="ru-RU" dirty="0"/>
              <a:t>Реализм Толстого в изображении войны в романе "Война и мир". </a:t>
            </a:r>
          </a:p>
          <a:p>
            <a:r>
              <a:rPr lang="ru-RU" dirty="0" smtClean="0"/>
              <a:t> </a:t>
            </a:r>
            <a:r>
              <a:rPr lang="ru-RU" dirty="0"/>
              <a:t>"Война и мир" как роман-эпопея. </a:t>
            </a:r>
          </a:p>
          <a:p>
            <a:r>
              <a:rPr lang="ru-RU" dirty="0" smtClean="0"/>
              <a:t>Путь </a:t>
            </a:r>
            <a:r>
              <a:rPr lang="ru-RU" dirty="0"/>
              <a:t>нравственных исканий Андрея Болконского Пьера Безухова. </a:t>
            </a:r>
          </a:p>
          <a:p>
            <a:r>
              <a:rPr lang="ru-RU" dirty="0" smtClean="0"/>
              <a:t>Москва </a:t>
            </a:r>
            <a:r>
              <a:rPr lang="ru-RU" dirty="0"/>
              <a:t>и Петербург в изображении Толстого в романе «Война и мир». </a:t>
            </a:r>
          </a:p>
          <a:p>
            <a:r>
              <a:rPr lang="ru-RU" dirty="0" smtClean="0"/>
              <a:t>Согласны </a:t>
            </a:r>
            <a:r>
              <a:rPr lang="ru-RU" dirty="0"/>
              <a:t>ли вы с мнением: «Война и мир» – величайший бестселлер, регулярно читаемый, переиздаваемый, экранизируемый и вызывающий споры и различные толкования даже спустя полтора столетия после первой публикации</a:t>
            </a:r>
            <a:r>
              <a:rPr lang="ru-RU" dirty="0" smtClean="0"/>
              <a:t>.»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24662662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1250</TotalTime>
  <Words>1111</Words>
  <Application>Microsoft Office PowerPoint</Application>
  <PresentationFormat>Экран (4:3)</PresentationFormat>
  <Paragraphs>140</Paragraphs>
  <Slides>33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4</vt:i4>
      </vt:variant>
      <vt:variant>
        <vt:lpstr>Заголовки слайдов</vt:lpstr>
      </vt:variant>
      <vt:variant>
        <vt:i4>33</vt:i4>
      </vt:variant>
    </vt:vector>
  </HeadingPairs>
  <TitlesOfParts>
    <vt:vector size="37" baseType="lpstr">
      <vt:lpstr>Тема Office</vt:lpstr>
      <vt:lpstr>1_Тема Office</vt:lpstr>
      <vt:lpstr>2_Тема Office</vt:lpstr>
      <vt:lpstr>3_Тема Office</vt:lpstr>
      <vt:lpstr>Итоговое сочинение</vt:lpstr>
      <vt:lpstr>Сроки проведения сочинения (изложения)</vt:lpstr>
      <vt:lpstr>Направления итогового сочинения 2019/2020</vt:lpstr>
      <vt:lpstr>Направления итогового сочинения 2019-2020</vt:lpstr>
      <vt:lpstr>Совет:</vt:lpstr>
      <vt:lpstr>Формулировки тем сочинений по направлениям</vt:lpstr>
      <vt:lpstr>Формулировки тем сочинений</vt:lpstr>
      <vt:lpstr>Примеры формулировок тем сочинения</vt:lpstr>
      <vt:lpstr>«Война и мир» – к 150-летию великой книги </vt:lpstr>
      <vt:lpstr>Надежда и отчаяние</vt:lpstr>
      <vt:lpstr>Литература по направлениям</vt:lpstr>
      <vt:lpstr>Гордость и смирение (поэтические тексты)</vt:lpstr>
      <vt:lpstr>Слайд 13</vt:lpstr>
      <vt:lpstr>Рекомендации по подготовке к сочинению</vt:lpstr>
      <vt:lpstr>Слайд 15</vt:lpstr>
      <vt:lpstr>Выполнение требования №1 «Объём итогового сочинения»</vt:lpstr>
      <vt:lpstr>Выполнение требования №1 «Объём итогового сочинения»</vt:lpstr>
      <vt:lpstr>Выполнение требования № 2 «Самостоятельность написания итогового сочинения»</vt:lpstr>
      <vt:lpstr>Выполнение условий критерия № 1 «Соответствие теме»</vt:lpstr>
      <vt:lpstr>Рекомендации</vt:lpstr>
      <vt:lpstr>Выполнение условий критерия №2«Аргументация. Привлечение литературного материала»</vt:lpstr>
      <vt:lpstr>Рекомендации</vt:lpstr>
      <vt:lpstr>Способы привлечения литературного материала</vt:lpstr>
      <vt:lpstr>Тренировочные упражнения </vt:lpstr>
      <vt:lpstr>Выполнение условий критерия №3 «Композиция и логика рассуждения»</vt:lpstr>
      <vt:lpstr>Рекомендации</vt:lpstr>
      <vt:lpstr>ТИПИЧНЫЕ ОШИБКИ</vt:lpstr>
      <vt:lpstr>ТИПИЧНЫЕ ОШИБКИ</vt:lpstr>
      <vt:lpstr>Последовательность работы над сочинением</vt:lpstr>
      <vt:lpstr>КАК ПИСАТЬ ВСТУПЛЕНИЕ</vt:lpstr>
      <vt:lpstr>КАК ПИСАТЬ ЗАКЛЮЧЕНИЕ</vt:lpstr>
      <vt:lpstr>ТРЕБОВАНИЕ К АРГУМЕНТАЦИИ</vt:lpstr>
      <vt:lpstr>Выполнение условий критериев № 4 и 5 (Речь и грамотность)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Влидимир</dc:creator>
  <cp:lastModifiedBy>Gabova</cp:lastModifiedBy>
  <cp:revision>30</cp:revision>
  <cp:lastPrinted>2017-10-30T09:37:32Z</cp:lastPrinted>
  <dcterms:created xsi:type="dcterms:W3CDTF">2017-10-30T04:51:44Z</dcterms:created>
  <dcterms:modified xsi:type="dcterms:W3CDTF">2019-09-26T11:59:20Z</dcterms:modified>
</cp:coreProperties>
</file>