
<file path=[Content_Types].xml><?xml version="1.0" encoding="utf-8"?>
<Types xmlns="http://schemas.openxmlformats.org/package/2006/content-types">
  <Default Extension="png" ContentType="image/png"/>
  <Default Extension="opdownload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28F"/>
    <a:srgbClr val="0E3A8A"/>
    <a:srgbClr val="003C7B"/>
    <a:srgbClr val="003D9E"/>
    <a:srgbClr val="00FF99"/>
    <a:srgbClr val="0C2B5F"/>
    <a:srgbClr val="04152F"/>
    <a:srgbClr val="1860BF"/>
    <a:srgbClr val="3A41C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9" autoAdjust="0"/>
  </p:normalViewPr>
  <p:slideViewPr>
    <p:cSldViewPr>
      <p:cViewPr>
        <p:scale>
          <a:sx n="125" d="100"/>
          <a:sy n="125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FFF7A-D6DD-4652-A208-F0F0A94AA31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EBB6BF-2217-42CC-886E-CAFB56850933}">
      <dgm:prSet/>
      <dgm:spPr/>
      <dgm:t>
        <a:bodyPr/>
        <a:lstStyle/>
        <a:p>
          <a:pPr rtl="0"/>
          <a:r>
            <a:rPr lang="ru-RU" b="1" i="1" dirty="0" smtClean="0"/>
            <a:t>кафедра оптико-электронных средств контроля</a:t>
          </a:r>
          <a:endParaRPr lang="ru-RU" b="1" dirty="0"/>
        </a:p>
      </dgm:t>
    </dgm:pt>
    <dgm:pt modelId="{469786AF-93FC-446F-AA44-D06651B061C6}" type="parTrans" cxnId="{AF4701AC-791E-4BFA-820E-FC6F9198DE4C}">
      <dgm:prSet/>
      <dgm:spPr/>
      <dgm:t>
        <a:bodyPr/>
        <a:lstStyle/>
        <a:p>
          <a:endParaRPr lang="ru-RU"/>
        </a:p>
      </dgm:t>
    </dgm:pt>
    <dgm:pt modelId="{774FA471-76EA-451D-84BF-C60F24A594F6}" type="sibTrans" cxnId="{AF4701AC-791E-4BFA-820E-FC6F9198DE4C}">
      <dgm:prSet/>
      <dgm:spPr/>
      <dgm:t>
        <a:bodyPr/>
        <a:lstStyle/>
        <a:p>
          <a:endParaRPr lang="ru-RU"/>
        </a:p>
      </dgm:t>
    </dgm:pt>
    <dgm:pt modelId="{0F6D0BAF-4436-43DF-9B21-BD3AE6D7289D}" type="pres">
      <dgm:prSet presAssocID="{749FFF7A-D6DD-4652-A208-F0F0A94AA31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03672-1AD1-454E-B608-744F0A9C40B9}" type="pres">
      <dgm:prSet presAssocID="{1AEBB6BF-2217-42CC-886E-CAFB56850933}" presName="comp" presStyleCnt="0"/>
      <dgm:spPr/>
    </dgm:pt>
    <dgm:pt modelId="{6EA5A652-21E3-4E59-9038-5246E61D9116}" type="pres">
      <dgm:prSet presAssocID="{1AEBB6BF-2217-42CC-886E-CAFB56850933}" presName="box" presStyleLbl="node1" presStyleIdx="0" presStyleCnt="1"/>
      <dgm:spPr/>
      <dgm:t>
        <a:bodyPr/>
        <a:lstStyle/>
        <a:p>
          <a:endParaRPr lang="ru-RU"/>
        </a:p>
      </dgm:t>
    </dgm:pt>
    <dgm:pt modelId="{FA45CBFB-C3D6-4522-A217-7BCE6F62DDC4}" type="pres">
      <dgm:prSet presAssocID="{1AEBB6BF-2217-42CC-886E-CAFB56850933}" presName="img" presStyleLbl="fgImgPlace1" presStyleIdx="0" presStyleCnt="1" custScaleY="125000" custLinFactNeighborX="-4830"/>
      <dgm:spPr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1705CB44-75C0-46DE-93D9-B4717C018F00}" type="pres">
      <dgm:prSet presAssocID="{1AEBB6BF-2217-42CC-886E-CAFB5685093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86CBEC-02E1-436D-A23B-65FF290D3600}" type="presOf" srcId="{749FFF7A-D6DD-4652-A208-F0F0A94AA316}" destId="{0F6D0BAF-4436-43DF-9B21-BD3AE6D7289D}" srcOrd="0" destOrd="0" presId="urn:microsoft.com/office/officeart/2005/8/layout/vList4"/>
    <dgm:cxn modelId="{AF4701AC-791E-4BFA-820E-FC6F9198DE4C}" srcId="{749FFF7A-D6DD-4652-A208-F0F0A94AA316}" destId="{1AEBB6BF-2217-42CC-886E-CAFB56850933}" srcOrd="0" destOrd="0" parTransId="{469786AF-93FC-446F-AA44-D06651B061C6}" sibTransId="{774FA471-76EA-451D-84BF-C60F24A594F6}"/>
    <dgm:cxn modelId="{FB3AF9B5-D361-48E7-95B9-927D2AEADDAE}" type="presOf" srcId="{1AEBB6BF-2217-42CC-886E-CAFB56850933}" destId="{1705CB44-75C0-46DE-93D9-B4717C018F00}" srcOrd="1" destOrd="0" presId="urn:microsoft.com/office/officeart/2005/8/layout/vList4"/>
    <dgm:cxn modelId="{AEB70BCC-88A1-413A-ACC5-C97C42F7904E}" type="presOf" srcId="{1AEBB6BF-2217-42CC-886E-CAFB56850933}" destId="{6EA5A652-21E3-4E59-9038-5246E61D9116}" srcOrd="0" destOrd="0" presId="urn:microsoft.com/office/officeart/2005/8/layout/vList4"/>
    <dgm:cxn modelId="{CDE216A2-9ADB-4821-8004-56FFA6A1C730}" type="presParOf" srcId="{0F6D0BAF-4436-43DF-9B21-BD3AE6D7289D}" destId="{0F103672-1AD1-454E-B608-744F0A9C40B9}" srcOrd="0" destOrd="0" presId="urn:microsoft.com/office/officeart/2005/8/layout/vList4"/>
    <dgm:cxn modelId="{55A870B8-C62A-47E4-AE10-53B6F3C5B916}" type="presParOf" srcId="{0F103672-1AD1-454E-B608-744F0A9C40B9}" destId="{6EA5A652-21E3-4E59-9038-5246E61D9116}" srcOrd="0" destOrd="0" presId="urn:microsoft.com/office/officeart/2005/8/layout/vList4"/>
    <dgm:cxn modelId="{964210E2-CEF5-4ACE-941D-B18DFCDC5B1A}" type="presParOf" srcId="{0F103672-1AD1-454E-B608-744F0A9C40B9}" destId="{FA45CBFB-C3D6-4522-A217-7BCE6F62DDC4}" srcOrd="1" destOrd="0" presId="urn:microsoft.com/office/officeart/2005/8/layout/vList4"/>
    <dgm:cxn modelId="{E622BF18-2984-4E78-BBC7-F5A14D49E893}" type="presParOf" srcId="{0F103672-1AD1-454E-B608-744F0A9C40B9}" destId="{1705CB44-75C0-46DE-93D9-B4717C018F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39E9F-87EF-4E6F-879D-4F2ACFCC9406}" type="doc">
      <dgm:prSet loTypeId="urn:microsoft.com/office/officeart/2005/8/layout/vList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56A3866-3013-4E8B-953C-1DF1F337E679}">
      <dgm:prSet/>
      <dgm:spPr/>
      <dgm:t>
        <a:bodyPr/>
        <a:lstStyle/>
        <a:p>
          <a:pPr rtl="0"/>
          <a:r>
            <a:rPr lang="ru-RU" b="1" i="1" dirty="0" smtClean="0"/>
            <a:t>кафедра технических средств комплексного контроля ракетно-космических объектов</a:t>
          </a:r>
          <a:endParaRPr lang="ru-RU" b="1" dirty="0"/>
        </a:p>
      </dgm:t>
    </dgm:pt>
    <dgm:pt modelId="{7CF420EC-5BE4-440C-A1AA-97BCEF6EBD55}" type="parTrans" cxnId="{78D4E597-C6F6-45D9-9B60-3E250CDD78C6}">
      <dgm:prSet/>
      <dgm:spPr/>
      <dgm:t>
        <a:bodyPr/>
        <a:lstStyle/>
        <a:p>
          <a:endParaRPr lang="ru-RU"/>
        </a:p>
      </dgm:t>
    </dgm:pt>
    <dgm:pt modelId="{8738CE73-876E-4F66-9AA1-D7851B4FB6E7}" type="sibTrans" cxnId="{78D4E597-C6F6-45D9-9B60-3E250CDD78C6}">
      <dgm:prSet/>
      <dgm:spPr/>
      <dgm:t>
        <a:bodyPr/>
        <a:lstStyle/>
        <a:p>
          <a:endParaRPr lang="ru-RU"/>
        </a:p>
      </dgm:t>
    </dgm:pt>
    <dgm:pt modelId="{DD9F2A56-0299-47A8-97B1-6940707A513F}" type="pres">
      <dgm:prSet presAssocID="{FEA39E9F-87EF-4E6F-879D-4F2ACFCC94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E1967-2721-44F3-94CE-9749421CBBDC}" type="pres">
      <dgm:prSet presAssocID="{E56A3866-3013-4E8B-953C-1DF1F337E679}" presName="comp" presStyleCnt="0"/>
      <dgm:spPr/>
    </dgm:pt>
    <dgm:pt modelId="{4BA9A016-894B-4C3F-A130-1AEFA01A73E3}" type="pres">
      <dgm:prSet presAssocID="{E56A3866-3013-4E8B-953C-1DF1F337E679}" presName="box" presStyleLbl="node1" presStyleIdx="0" presStyleCnt="1" custLinFactNeighborY="-6250"/>
      <dgm:spPr/>
      <dgm:t>
        <a:bodyPr/>
        <a:lstStyle/>
        <a:p>
          <a:endParaRPr lang="ru-RU"/>
        </a:p>
      </dgm:t>
    </dgm:pt>
    <dgm:pt modelId="{874784A0-1F5A-446E-B96E-8B640D75A4B4}" type="pres">
      <dgm:prSet presAssocID="{E56A3866-3013-4E8B-953C-1DF1F337E679}" presName="img" presStyleLbl="fgImgPlace1" presStyleIdx="0" presStyleCnt="1" custScaleY="125000"/>
      <dgm:spPr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E8FB1C48-8111-4208-8AA2-673870C4F455}" type="pres">
      <dgm:prSet presAssocID="{E56A3866-3013-4E8B-953C-1DF1F337E67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9F811-9D4E-49B0-93AE-D06EDA55499E}" type="presOf" srcId="{FEA39E9F-87EF-4E6F-879D-4F2ACFCC9406}" destId="{DD9F2A56-0299-47A8-97B1-6940707A513F}" srcOrd="0" destOrd="0" presId="urn:microsoft.com/office/officeart/2005/8/layout/vList4"/>
    <dgm:cxn modelId="{78D4E597-C6F6-45D9-9B60-3E250CDD78C6}" srcId="{FEA39E9F-87EF-4E6F-879D-4F2ACFCC9406}" destId="{E56A3866-3013-4E8B-953C-1DF1F337E679}" srcOrd="0" destOrd="0" parTransId="{7CF420EC-5BE4-440C-A1AA-97BCEF6EBD55}" sibTransId="{8738CE73-876E-4F66-9AA1-D7851B4FB6E7}"/>
    <dgm:cxn modelId="{E900F5D2-4B55-424B-9E75-945548049BB7}" type="presOf" srcId="{E56A3866-3013-4E8B-953C-1DF1F337E679}" destId="{4BA9A016-894B-4C3F-A130-1AEFA01A73E3}" srcOrd="0" destOrd="0" presId="urn:microsoft.com/office/officeart/2005/8/layout/vList4"/>
    <dgm:cxn modelId="{4EF262DA-6C57-48C5-AEAB-5C2FFC2A0909}" type="presOf" srcId="{E56A3866-3013-4E8B-953C-1DF1F337E679}" destId="{E8FB1C48-8111-4208-8AA2-673870C4F455}" srcOrd="1" destOrd="0" presId="urn:microsoft.com/office/officeart/2005/8/layout/vList4"/>
    <dgm:cxn modelId="{DEC2C481-81E8-43F3-B0A4-918847CDDD6D}" type="presParOf" srcId="{DD9F2A56-0299-47A8-97B1-6940707A513F}" destId="{5B7E1967-2721-44F3-94CE-9749421CBBDC}" srcOrd="0" destOrd="0" presId="urn:microsoft.com/office/officeart/2005/8/layout/vList4"/>
    <dgm:cxn modelId="{C0BFC629-BF56-429F-AA49-341E7C478B61}" type="presParOf" srcId="{5B7E1967-2721-44F3-94CE-9749421CBBDC}" destId="{4BA9A016-894B-4C3F-A130-1AEFA01A73E3}" srcOrd="0" destOrd="0" presId="urn:microsoft.com/office/officeart/2005/8/layout/vList4"/>
    <dgm:cxn modelId="{142788EE-3CE5-48A3-91AC-4594D5BCA58C}" type="presParOf" srcId="{5B7E1967-2721-44F3-94CE-9749421CBBDC}" destId="{874784A0-1F5A-446E-B96E-8B640D75A4B4}" srcOrd="1" destOrd="0" presId="urn:microsoft.com/office/officeart/2005/8/layout/vList4"/>
    <dgm:cxn modelId="{BD0E91EC-52ED-4761-B98C-7724AA02FB83}" type="presParOf" srcId="{5B7E1967-2721-44F3-94CE-9749421CBBDC}" destId="{E8FB1C48-8111-4208-8AA2-673870C4F4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C1E51-2ED4-40D7-B50D-BF8098FBD39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EA5B35-3DA6-411F-A5C2-A4AE7CD14FAC}">
      <dgm:prSet/>
      <dgm:spPr/>
      <dgm:t>
        <a:bodyPr/>
        <a:lstStyle/>
        <a:p>
          <a:pPr rtl="0"/>
          <a:r>
            <a:rPr lang="ru-RU" b="1" i="1" dirty="0" smtClean="0"/>
            <a:t>кафедра космического радиоэлектронного контроля</a:t>
          </a:r>
          <a:endParaRPr lang="ru-RU" b="1" dirty="0"/>
        </a:p>
      </dgm:t>
    </dgm:pt>
    <dgm:pt modelId="{BFD259D5-5CD6-4851-BF9F-6F1B052F2116}" type="sibTrans" cxnId="{7B5781BD-18BB-4AB9-A375-94A012C2A726}">
      <dgm:prSet/>
      <dgm:spPr/>
      <dgm:t>
        <a:bodyPr/>
        <a:lstStyle/>
        <a:p>
          <a:endParaRPr lang="ru-RU"/>
        </a:p>
      </dgm:t>
    </dgm:pt>
    <dgm:pt modelId="{AA76EAE2-0CFA-40EF-B4D5-0740CC38CF64}" type="parTrans" cxnId="{7B5781BD-18BB-4AB9-A375-94A012C2A726}">
      <dgm:prSet/>
      <dgm:spPr/>
      <dgm:t>
        <a:bodyPr/>
        <a:lstStyle/>
        <a:p>
          <a:endParaRPr lang="ru-RU"/>
        </a:p>
      </dgm:t>
    </dgm:pt>
    <dgm:pt modelId="{9109186B-1ACE-45DC-9AEC-16C9EFF1901D}" type="pres">
      <dgm:prSet presAssocID="{CA6C1E51-2ED4-40D7-B50D-BF8098FBD3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46ACF-7979-4B81-B220-9BD1E218F1CF}" type="pres">
      <dgm:prSet presAssocID="{82EA5B35-3DA6-411F-A5C2-A4AE7CD14FAC}" presName="comp" presStyleCnt="0"/>
      <dgm:spPr/>
    </dgm:pt>
    <dgm:pt modelId="{856D75D2-0D0F-4DF0-AD6E-AE1859E06274}" type="pres">
      <dgm:prSet presAssocID="{82EA5B35-3DA6-411F-A5C2-A4AE7CD14FAC}" presName="box" presStyleLbl="node1" presStyleIdx="0" presStyleCnt="1"/>
      <dgm:spPr/>
      <dgm:t>
        <a:bodyPr/>
        <a:lstStyle/>
        <a:p>
          <a:endParaRPr lang="ru-RU"/>
        </a:p>
      </dgm:t>
    </dgm:pt>
    <dgm:pt modelId="{793A3E71-6215-411F-949D-04D2051721A7}" type="pres">
      <dgm:prSet presAssocID="{82EA5B35-3DA6-411F-A5C2-A4AE7CD14FAC}" presName="img" presStyleLbl="fgImgPlace1" presStyleIdx="0" presStyleCnt="1" custScaleY="125000"/>
      <dgm:spPr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F7BE66F1-E391-4D5D-B953-85891AEDB2F4}" type="pres">
      <dgm:prSet presAssocID="{82EA5B35-3DA6-411F-A5C2-A4AE7CD14FA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781BD-18BB-4AB9-A375-94A012C2A726}" srcId="{CA6C1E51-2ED4-40D7-B50D-BF8098FBD399}" destId="{82EA5B35-3DA6-411F-A5C2-A4AE7CD14FAC}" srcOrd="0" destOrd="0" parTransId="{AA76EAE2-0CFA-40EF-B4D5-0740CC38CF64}" sibTransId="{BFD259D5-5CD6-4851-BF9F-6F1B052F2116}"/>
    <dgm:cxn modelId="{C23D9CFD-253C-4DB5-9227-7843DAB9A35B}" type="presOf" srcId="{82EA5B35-3DA6-411F-A5C2-A4AE7CD14FAC}" destId="{856D75D2-0D0F-4DF0-AD6E-AE1859E06274}" srcOrd="0" destOrd="0" presId="urn:microsoft.com/office/officeart/2005/8/layout/vList4"/>
    <dgm:cxn modelId="{020BAE53-A396-4010-9399-6DEABA364666}" type="presOf" srcId="{CA6C1E51-2ED4-40D7-B50D-BF8098FBD399}" destId="{9109186B-1ACE-45DC-9AEC-16C9EFF1901D}" srcOrd="0" destOrd="0" presId="urn:microsoft.com/office/officeart/2005/8/layout/vList4"/>
    <dgm:cxn modelId="{7DA22A83-A8D4-4EA2-9AFD-D568F5295944}" type="presOf" srcId="{82EA5B35-3DA6-411F-A5C2-A4AE7CD14FAC}" destId="{F7BE66F1-E391-4D5D-B953-85891AEDB2F4}" srcOrd="1" destOrd="0" presId="urn:microsoft.com/office/officeart/2005/8/layout/vList4"/>
    <dgm:cxn modelId="{286E83DD-FCC3-476D-8873-2D381C5F466E}" type="presParOf" srcId="{9109186B-1ACE-45DC-9AEC-16C9EFF1901D}" destId="{9CC46ACF-7979-4B81-B220-9BD1E218F1CF}" srcOrd="0" destOrd="0" presId="urn:microsoft.com/office/officeart/2005/8/layout/vList4"/>
    <dgm:cxn modelId="{013D7DCB-23D2-487D-B9D7-AAA3C77CA862}" type="presParOf" srcId="{9CC46ACF-7979-4B81-B220-9BD1E218F1CF}" destId="{856D75D2-0D0F-4DF0-AD6E-AE1859E06274}" srcOrd="0" destOrd="0" presId="urn:microsoft.com/office/officeart/2005/8/layout/vList4"/>
    <dgm:cxn modelId="{06FF29A6-F2AE-41D0-A80F-9C4DAB1BACB9}" type="presParOf" srcId="{9CC46ACF-7979-4B81-B220-9BD1E218F1CF}" destId="{793A3E71-6215-411F-949D-04D2051721A7}" srcOrd="1" destOrd="0" presId="urn:microsoft.com/office/officeart/2005/8/layout/vList4"/>
    <dgm:cxn modelId="{58815F13-B492-4841-9712-CB01A025C52F}" type="presParOf" srcId="{9CC46ACF-7979-4B81-B220-9BD1E218F1CF}" destId="{F7BE66F1-E391-4D5D-B953-85891AEDB2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7ACC81-02CD-4F47-8D39-D6381CD887B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C0B4B2-2ED0-4358-9E63-26237D324CD1}">
      <dgm:prSet/>
      <dgm:spPr/>
      <dgm:t>
        <a:bodyPr/>
        <a:lstStyle/>
        <a:p>
          <a:pPr rtl="0"/>
          <a:r>
            <a:rPr lang="ru-RU" b="1" i="1" dirty="0" smtClean="0"/>
            <a:t>кафедра технологий и средств геофизического обеспечения</a:t>
          </a:r>
          <a:endParaRPr lang="ru-RU" b="1" dirty="0"/>
        </a:p>
      </dgm:t>
    </dgm:pt>
    <dgm:pt modelId="{F9F2C3DE-FC7E-4FDA-ADF8-D261360A1193}" type="parTrans" cxnId="{4B805012-1D0A-4C20-92D3-85572282AC03}">
      <dgm:prSet/>
      <dgm:spPr/>
      <dgm:t>
        <a:bodyPr/>
        <a:lstStyle/>
        <a:p>
          <a:endParaRPr lang="ru-RU"/>
        </a:p>
      </dgm:t>
    </dgm:pt>
    <dgm:pt modelId="{95315BC9-BA03-47DB-AA67-63502895FC80}" type="sibTrans" cxnId="{4B805012-1D0A-4C20-92D3-85572282AC03}">
      <dgm:prSet/>
      <dgm:spPr/>
      <dgm:t>
        <a:bodyPr/>
        <a:lstStyle/>
        <a:p>
          <a:endParaRPr lang="ru-RU"/>
        </a:p>
      </dgm:t>
    </dgm:pt>
    <dgm:pt modelId="{633AB0B5-BE96-4E34-A850-24F2BB37C063}" type="pres">
      <dgm:prSet presAssocID="{6D7ACC81-02CD-4F47-8D39-D6381CD887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5E0E1-C5D6-456C-AE79-A295A9C224DA}" type="pres">
      <dgm:prSet presAssocID="{E0C0B4B2-2ED0-4358-9E63-26237D324CD1}" presName="comp" presStyleCnt="0"/>
      <dgm:spPr/>
    </dgm:pt>
    <dgm:pt modelId="{D4EAF59B-A9A6-4FC8-B5A0-479E7D687CC9}" type="pres">
      <dgm:prSet presAssocID="{E0C0B4B2-2ED0-4358-9E63-26237D324CD1}" presName="box" presStyleLbl="node1" presStyleIdx="0" presStyleCnt="1" custLinFactNeighborY="5659"/>
      <dgm:spPr/>
      <dgm:t>
        <a:bodyPr/>
        <a:lstStyle/>
        <a:p>
          <a:endParaRPr lang="ru-RU"/>
        </a:p>
      </dgm:t>
    </dgm:pt>
    <dgm:pt modelId="{ADED0E5B-9B52-44D3-B063-876FFF117C61}" type="pres">
      <dgm:prSet presAssocID="{E0C0B4B2-2ED0-4358-9E63-26237D324CD1}" presName="img" presStyleLbl="fgImgPlace1" presStyleIdx="0" presStyleCnt="1" custScaleY="125000"/>
      <dgm:spPr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0B81B7F1-9F85-4E3B-9787-1BF30E412108}" type="pres">
      <dgm:prSet presAssocID="{E0C0B4B2-2ED0-4358-9E63-26237D324CD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10BF1-8B50-4983-B3A8-B15F704D522C}" type="presOf" srcId="{6D7ACC81-02CD-4F47-8D39-D6381CD887B2}" destId="{633AB0B5-BE96-4E34-A850-24F2BB37C063}" srcOrd="0" destOrd="0" presId="urn:microsoft.com/office/officeart/2005/8/layout/vList4"/>
    <dgm:cxn modelId="{6DCA79D2-1061-4AE0-BADF-7BA772C4B21E}" type="presOf" srcId="{E0C0B4B2-2ED0-4358-9E63-26237D324CD1}" destId="{0B81B7F1-9F85-4E3B-9787-1BF30E412108}" srcOrd="1" destOrd="0" presId="urn:microsoft.com/office/officeart/2005/8/layout/vList4"/>
    <dgm:cxn modelId="{4B805012-1D0A-4C20-92D3-85572282AC03}" srcId="{6D7ACC81-02CD-4F47-8D39-D6381CD887B2}" destId="{E0C0B4B2-2ED0-4358-9E63-26237D324CD1}" srcOrd="0" destOrd="0" parTransId="{F9F2C3DE-FC7E-4FDA-ADF8-D261360A1193}" sibTransId="{95315BC9-BA03-47DB-AA67-63502895FC80}"/>
    <dgm:cxn modelId="{506A2E6F-CF35-455F-84DD-29A61CEB6ACE}" type="presOf" srcId="{E0C0B4B2-2ED0-4358-9E63-26237D324CD1}" destId="{D4EAF59B-A9A6-4FC8-B5A0-479E7D687CC9}" srcOrd="0" destOrd="0" presId="urn:microsoft.com/office/officeart/2005/8/layout/vList4"/>
    <dgm:cxn modelId="{D6784F15-6DC8-4447-934D-06FCFC964573}" type="presParOf" srcId="{633AB0B5-BE96-4E34-A850-24F2BB37C063}" destId="{C8B5E0E1-C5D6-456C-AE79-A295A9C224DA}" srcOrd="0" destOrd="0" presId="urn:microsoft.com/office/officeart/2005/8/layout/vList4"/>
    <dgm:cxn modelId="{D579214B-82E2-4967-B834-12748E527CB2}" type="presParOf" srcId="{C8B5E0E1-C5D6-456C-AE79-A295A9C224DA}" destId="{D4EAF59B-A9A6-4FC8-B5A0-479E7D687CC9}" srcOrd="0" destOrd="0" presId="urn:microsoft.com/office/officeart/2005/8/layout/vList4"/>
    <dgm:cxn modelId="{8128F6DF-F127-4A67-9E8C-F84B32760E2A}" type="presParOf" srcId="{C8B5E0E1-C5D6-456C-AE79-A295A9C224DA}" destId="{ADED0E5B-9B52-44D3-B063-876FFF117C61}" srcOrd="1" destOrd="0" presId="urn:microsoft.com/office/officeart/2005/8/layout/vList4"/>
    <dgm:cxn modelId="{A74D1587-D8BF-499C-83E0-35ED3B859C1A}" type="presParOf" srcId="{C8B5E0E1-C5D6-456C-AE79-A295A9C224DA}" destId="{0B81B7F1-9F85-4E3B-9787-1BF30E4121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5A652-21E3-4E59-9038-5246E61D9116}">
      <dsp:nvSpPr>
        <dsp:cNvPr id="0" name=""/>
        <dsp:cNvSpPr/>
      </dsp:nvSpPr>
      <dsp:spPr>
        <a:xfrm>
          <a:off x="0" y="0"/>
          <a:ext cx="4968552" cy="1200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кафедра оптико-электронных средств контроля</a:t>
          </a:r>
          <a:endParaRPr lang="ru-RU" sz="2400" b="1" kern="1200" dirty="0"/>
        </a:p>
      </dsp:txBody>
      <dsp:txXfrm>
        <a:off x="1113712" y="0"/>
        <a:ext cx="3854839" cy="1200023"/>
      </dsp:txXfrm>
    </dsp:sp>
    <dsp:sp modelId="{FA45CBFB-C3D6-4522-A217-7BCE6F62DDC4}">
      <dsp:nvSpPr>
        <dsp:cNvPr id="0" name=""/>
        <dsp:cNvSpPr/>
      </dsp:nvSpPr>
      <dsp:spPr>
        <a:xfrm>
          <a:off x="72006" y="0"/>
          <a:ext cx="993710" cy="1200023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9A016-894B-4C3F-A130-1AEFA01A73E3}">
      <dsp:nvSpPr>
        <dsp:cNvPr id="0" name=""/>
        <dsp:cNvSpPr/>
      </dsp:nvSpPr>
      <dsp:spPr>
        <a:xfrm>
          <a:off x="0" y="0"/>
          <a:ext cx="4968552" cy="11521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кафедра технических средств комплексного контроля ракетно-космических объектов</a:t>
          </a:r>
          <a:endParaRPr lang="ru-RU" sz="2000" b="1" kern="1200" dirty="0"/>
        </a:p>
      </dsp:txBody>
      <dsp:txXfrm>
        <a:off x="1108923" y="0"/>
        <a:ext cx="3859628" cy="1152128"/>
      </dsp:txXfrm>
    </dsp:sp>
    <dsp:sp modelId="{874784A0-1F5A-446E-B96E-8B640D75A4B4}">
      <dsp:nvSpPr>
        <dsp:cNvPr id="0" name=""/>
        <dsp:cNvSpPr/>
      </dsp:nvSpPr>
      <dsp:spPr>
        <a:xfrm>
          <a:off x="115212" y="0"/>
          <a:ext cx="993710" cy="1152128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75D2-0D0F-4DF0-AD6E-AE1859E06274}">
      <dsp:nvSpPr>
        <dsp:cNvPr id="0" name=""/>
        <dsp:cNvSpPr/>
      </dsp:nvSpPr>
      <dsp:spPr>
        <a:xfrm>
          <a:off x="0" y="0"/>
          <a:ext cx="4968552" cy="1248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кафедра космического радиоэлектронного контроля</a:t>
          </a:r>
          <a:endParaRPr lang="ru-RU" sz="2500" b="1" kern="1200" dirty="0"/>
        </a:p>
      </dsp:txBody>
      <dsp:txXfrm>
        <a:off x="1118535" y="0"/>
        <a:ext cx="3850016" cy="1248249"/>
      </dsp:txXfrm>
    </dsp:sp>
    <dsp:sp modelId="{793A3E71-6215-411F-949D-04D2051721A7}">
      <dsp:nvSpPr>
        <dsp:cNvPr id="0" name=""/>
        <dsp:cNvSpPr/>
      </dsp:nvSpPr>
      <dsp:spPr>
        <a:xfrm>
          <a:off x="124824" y="0"/>
          <a:ext cx="993710" cy="1248249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AF59B-A9A6-4FC8-B5A0-479E7D687CC9}">
      <dsp:nvSpPr>
        <dsp:cNvPr id="0" name=""/>
        <dsp:cNvSpPr/>
      </dsp:nvSpPr>
      <dsp:spPr>
        <a:xfrm>
          <a:off x="0" y="0"/>
          <a:ext cx="4968552" cy="1272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кафедра технологий и средств геофизического обеспечения</a:t>
          </a:r>
          <a:endParaRPr lang="ru-RU" sz="2500" b="1" kern="1200" dirty="0"/>
        </a:p>
      </dsp:txBody>
      <dsp:txXfrm>
        <a:off x="1120946" y="0"/>
        <a:ext cx="3847605" cy="1272362"/>
      </dsp:txXfrm>
    </dsp:sp>
    <dsp:sp modelId="{ADED0E5B-9B52-44D3-B063-876FFF117C61}">
      <dsp:nvSpPr>
        <dsp:cNvPr id="0" name=""/>
        <dsp:cNvSpPr/>
      </dsp:nvSpPr>
      <dsp:spPr>
        <a:xfrm>
          <a:off x="127236" y="0"/>
          <a:ext cx="993710" cy="1272362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83A12-544C-433A-BE0C-D30729AD3479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0181A-6D4E-45B0-8D74-16F06AB25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7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0181A-6D4E-45B0-8D74-16F06AB25AB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0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2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7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4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5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4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4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3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7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8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81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7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12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opdownload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g"/><Relationship Id="rId2" Type="http://schemas.openxmlformats.org/officeDocument/2006/relationships/image" Target="../media/image29.jpeg"/><Relationship Id="rId16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4416"/>
            <a:ext cx="12192000" cy="68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926713"/>
            <a:ext cx="6029906" cy="452243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74"/>
            <a:ext cx="4403340" cy="293556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51710"/>
            <a:ext cx="4854327" cy="323621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4819464" cy="3212976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5063202" y="94739"/>
            <a:ext cx="3960440" cy="457150"/>
          </a:xfrm>
          <a:prstGeom prst="roundRect">
            <a:avLst/>
          </a:prstGeom>
          <a:solidFill>
            <a:srgbClr val="14528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Выпускник </a:t>
            </a:r>
            <a:r>
              <a:rPr lang="ru-RU" sz="2800" b="1" dirty="0" smtClean="0">
                <a:ln w="952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академии</a:t>
            </a:r>
            <a:endParaRPr lang="ru-RU" sz="2800" b="1" dirty="0">
              <a:ln w="9525"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6908" y="1606146"/>
            <a:ext cx="3960440" cy="528316"/>
          </a:xfrm>
          <a:prstGeom prst="roundRect">
            <a:avLst/>
          </a:prstGeom>
          <a:solidFill>
            <a:srgbClr val="14528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Инженерные, командные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 и научные должности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63202" y="644828"/>
            <a:ext cx="3960440" cy="868379"/>
          </a:xfrm>
          <a:prstGeom prst="roundRect">
            <a:avLst/>
          </a:prstGeom>
          <a:solidFill>
            <a:srgbClr val="14528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Служба в частях ВС РФ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и научно-исследовательских учреждениях МО РФ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6908" y="2226481"/>
            <a:ext cx="3960440" cy="528316"/>
          </a:xfrm>
          <a:prstGeom prst="roundRect">
            <a:avLst/>
          </a:prstGeom>
          <a:solidFill>
            <a:srgbClr val="14528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Денежное довольствие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от </a:t>
            </a:r>
            <a:r>
              <a:rPr lang="ru-RU" b="1" i="1" dirty="0" smtClean="0">
                <a:solidFill>
                  <a:schemeClr val="bg1"/>
                </a:solidFill>
              </a:rPr>
              <a:t>65-95 </a:t>
            </a:r>
            <a:r>
              <a:rPr lang="ru-RU" b="1" i="1" dirty="0">
                <a:solidFill>
                  <a:schemeClr val="bg1"/>
                </a:solidFill>
              </a:rPr>
              <a:t>тысяч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86908" y="2830562"/>
            <a:ext cx="3960440" cy="860646"/>
          </a:xfrm>
          <a:prstGeom prst="roundRect">
            <a:avLst/>
          </a:prstGeom>
          <a:solidFill>
            <a:srgbClr val="14528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Продолжение обучения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в аспирантуре любого политехнического ВУЗа  страны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6088" y="3781935"/>
            <a:ext cx="3960440" cy="576064"/>
          </a:xfrm>
          <a:prstGeom prst="roundRect">
            <a:avLst/>
          </a:prstGeom>
          <a:solidFill>
            <a:srgbClr val="14528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Зачет срока обучения за стаж военной службы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06088" y="4455668"/>
            <a:ext cx="3960440" cy="677648"/>
          </a:xfrm>
          <a:prstGeom prst="roundRect">
            <a:avLst/>
          </a:prstGeom>
          <a:solidFill>
            <a:srgbClr val="14528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Обеспечение жильём и участие в программе «Военная ипотека»</a:t>
            </a:r>
          </a:p>
        </p:txBody>
      </p:sp>
    </p:spTree>
    <p:extLst>
      <p:ext uri="{BB962C8B-B14F-4D97-AF65-F5344CB8AC3E}">
        <p14:creationId xmlns:p14="http://schemas.microsoft.com/office/powerpoint/2010/main" val="235387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4416"/>
            <a:ext cx="12192000" cy="6882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166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FFFF00"/>
                </a:solidFill>
              </a:rPr>
              <a:t>55 кафедра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космического радиоэлектронного контроля</a:t>
            </a:r>
          </a:p>
        </p:txBody>
      </p:sp>
      <p:pic>
        <p:nvPicPr>
          <p:cNvPr id="5" name="Picture 2" descr="H:\Медиа на агитацию\qr-co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86" y="4937531"/>
            <a:ext cx="15621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228184" y="3602592"/>
            <a:ext cx="3431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майор</a:t>
            </a:r>
            <a:endParaRPr lang="ru-RU" sz="2000" b="1" i="1" dirty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БЕЛИХИН 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Евгений Николаевич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+7 (981) 731-58-80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5244" y="2889378"/>
            <a:ext cx="3431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канцелярия кафедры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+7 (925) 189-36-97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2371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315416"/>
            <a:ext cx="8460431" cy="87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18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3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0"/>
            <a:ext cx="9217973" cy="6790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" y="2420888"/>
            <a:ext cx="208460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6632 -0.0053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8" y="1800076"/>
            <a:ext cx="3412896" cy="338437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22254569"/>
              </p:ext>
            </p:extLst>
          </p:nvPr>
        </p:nvGraphicFramePr>
        <p:xfrm>
          <a:off x="3779912" y="980728"/>
          <a:ext cx="4968552" cy="120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0560989"/>
              </p:ext>
            </p:extLst>
          </p:nvPr>
        </p:nvGraphicFramePr>
        <p:xfrm>
          <a:off x="3779912" y="2276872"/>
          <a:ext cx="496855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70645307"/>
              </p:ext>
            </p:extLst>
          </p:nvPr>
        </p:nvGraphicFramePr>
        <p:xfrm>
          <a:off x="3779912" y="3501008"/>
          <a:ext cx="4968552" cy="1248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90401864"/>
              </p:ext>
            </p:extLst>
          </p:nvPr>
        </p:nvGraphicFramePr>
        <p:xfrm>
          <a:off x="3779912" y="4797152"/>
          <a:ext cx="4968552" cy="127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5" name="Picture 3" descr="X:\16. Агитация\2023-2024\Медиа на агитацию\Основные презентации\55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6614"/>
            <a:ext cx="1248817" cy="12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3A3E71-6215-411F-949D-04D205172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793A3E71-6215-411F-949D-04D205172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793A3E71-6215-411F-949D-04D205172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56D75D2-0D0F-4DF0-AD6E-AE1859E0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graphicEl>
                                              <a:dgm id="{856D75D2-0D0F-4DF0-AD6E-AE1859E0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856D75D2-0D0F-4DF0-AD6E-AE1859E0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800" fill="hold"/>
                                        <p:tgtEl>
                                          <p:spTgt spid="13">
                                            <p:graphicEl>
                                              <a:dgm id="{793A3E71-6215-411F-949D-04D205172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152F"/>
                                      </p:to>
                                    </p:animClr>
                                    <p:set>
                                      <p:cBhvr>
                                        <p:cTn id="32" dur="1800" fill="hold"/>
                                        <p:tgtEl>
                                          <p:spTgt spid="13">
                                            <p:graphicEl>
                                              <a:dgm id="{793A3E71-6215-411F-949D-04D205172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800" fill="hold"/>
                                        <p:tgtEl>
                                          <p:spTgt spid="13">
                                            <p:graphicEl>
                                              <a:dgm id="{793A3E71-6215-411F-949D-04D205172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graphicEl>
                                              <a:dgm id="{856D75D2-0D0F-4DF0-AD6E-AE1859E0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152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graphicEl>
                                              <a:dgm id="{856D75D2-0D0F-4DF0-AD6E-AE1859E0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graphicEl>
                                              <a:dgm id="{856D75D2-0D0F-4DF0-AD6E-AE1859E06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Sub>
          <a:bldDgm/>
        </p:bldSub>
      </p:bldGraphic>
      <p:bldGraphic spid="13" grpId="1">
        <p:bldSub>
          <a:bldDgm/>
        </p:bldSub>
      </p:bldGraphic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395536" y="1772816"/>
            <a:ext cx="5544615" cy="2340260"/>
          </a:xfrm>
          <a:prstGeom prst="flowChartAlternateProcess">
            <a:avLst/>
          </a:prstGeom>
          <a:solidFill>
            <a:srgbClr val="003D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подготовку </a:t>
            </a:r>
            <a:r>
              <a:rPr lang="ru-RU" sz="2000" b="1" i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высококвалифицированных IT-специалистов </a:t>
            </a: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области космического контроля радиоэлектронных средств и систем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специальности: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«Специальные радиотехнические системы».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58" y="1268760"/>
            <a:ext cx="2466380" cy="389986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274730" y="4725144"/>
            <a:ext cx="2664296" cy="151216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55 кафедра</a:t>
            </a:r>
            <a:r>
              <a:rPr lang="ru-RU" b="1" i="1" dirty="0">
                <a:solidFill>
                  <a:srgbClr val="FFFF00"/>
                </a:solidFill>
              </a:rPr>
              <a:t> космического радиоэлектронного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4560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4362" y="2907432"/>
            <a:ext cx="1584176" cy="792088"/>
          </a:xfrm>
          <a:prstGeom prst="roundRect">
            <a:avLst/>
          </a:prstGeom>
          <a:solidFill>
            <a:srgbClr val="003D9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Учебные дисциплины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1948" y="1103564"/>
            <a:ext cx="1728192" cy="576064"/>
          </a:xfrm>
          <a:prstGeom prst="roundRect">
            <a:avLst/>
          </a:prstGeom>
          <a:solidFill>
            <a:srgbClr val="1860B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Военные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47864" y="3021546"/>
            <a:ext cx="1728192" cy="558552"/>
          </a:xfrm>
          <a:prstGeom prst="roundRect">
            <a:avLst/>
          </a:prstGeom>
          <a:solidFill>
            <a:srgbClr val="1860B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Специальные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1948" y="4786381"/>
            <a:ext cx="1728192" cy="571872"/>
          </a:xfrm>
          <a:prstGeom prst="roundRect">
            <a:avLst/>
          </a:prstGeom>
          <a:solidFill>
            <a:srgbClr val="1860B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Общие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4143" y="152349"/>
            <a:ext cx="1421062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Огневая подготовка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722" y="78916"/>
            <a:ext cx="1969866" cy="7696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Защита государственной тайны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23624" y="124602"/>
            <a:ext cx="1643948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Медицинская подготовка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56119" y="357854"/>
            <a:ext cx="1824807" cy="1065026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Радиационная химическая и  биологическая защита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8844" y="2453281"/>
            <a:ext cx="1728192" cy="558552"/>
          </a:xfrm>
          <a:prstGeom prst="roundRect">
            <a:avLst/>
          </a:prstGeom>
          <a:solidFill>
            <a:srgbClr val="1860B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Базовые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48844" y="3711587"/>
            <a:ext cx="1728192" cy="558552"/>
          </a:xfrm>
          <a:prstGeom prst="roundRect">
            <a:avLst/>
          </a:prstGeom>
          <a:solidFill>
            <a:srgbClr val="1860B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Прикладные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8994" y="1559130"/>
            <a:ext cx="2325316" cy="56123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Электродинамика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 радиоавтоматика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31626" y="1140180"/>
            <a:ext cx="1944216" cy="840035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Инженерная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 компьютерная графика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3450" y="2290924"/>
            <a:ext cx="2246759" cy="505896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Основы программирования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6652" y="3017195"/>
            <a:ext cx="2257053" cy="782322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Сигналы радиотехнических систем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02256" y="3878978"/>
            <a:ext cx="2257053" cy="782322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Обработка результатов наблюдений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92960" y="4820222"/>
            <a:ext cx="2257053" cy="782322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Системы радио-электронного наблюдения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5656" y="6213593"/>
            <a:ext cx="1800200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Культурология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112" y="5577501"/>
            <a:ext cx="1728192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Психология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 педагогика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64852" y="4769190"/>
            <a:ext cx="1728192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Философия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21486" y="5664620"/>
            <a:ext cx="1728192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Иностранный язык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10271" y="6213593"/>
            <a:ext cx="1728192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Физическая культура</a:t>
            </a:r>
          </a:p>
        </p:txBody>
      </p:sp>
      <p:cxnSp>
        <p:nvCxnSpPr>
          <p:cNvPr id="30" name="Соединительная линия уступом 29"/>
          <p:cNvCxnSpPr>
            <a:stCxn id="4" idx="3"/>
            <a:endCxn id="6" idx="1"/>
          </p:cNvCxnSpPr>
          <p:nvPr/>
        </p:nvCxnSpPr>
        <p:spPr>
          <a:xfrm flipV="1">
            <a:off x="1668538" y="3300822"/>
            <a:ext cx="279326" cy="2654"/>
          </a:xfrm>
          <a:prstGeom prst="bentConnector3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4" idx="3"/>
            <a:endCxn id="5" idx="1"/>
          </p:cNvCxnSpPr>
          <p:nvPr/>
        </p:nvCxnSpPr>
        <p:spPr>
          <a:xfrm flipV="1">
            <a:off x="1668538" y="1391596"/>
            <a:ext cx="323410" cy="1911880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4" idx="3"/>
            <a:endCxn id="7" idx="1"/>
          </p:cNvCxnSpPr>
          <p:nvPr/>
        </p:nvCxnSpPr>
        <p:spPr>
          <a:xfrm>
            <a:off x="1668538" y="3303476"/>
            <a:ext cx="323410" cy="1768841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6" idx="3"/>
            <a:endCxn id="12" idx="1"/>
          </p:cNvCxnSpPr>
          <p:nvPr/>
        </p:nvCxnSpPr>
        <p:spPr>
          <a:xfrm flipV="1">
            <a:off x="3676056" y="2732557"/>
            <a:ext cx="172788" cy="568265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6" idx="3"/>
            <a:endCxn id="13" idx="1"/>
          </p:cNvCxnSpPr>
          <p:nvPr/>
        </p:nvCxnSpPr>
        <p:spPr>
          <a:xfrm>
            <a:off x="3676056" y="3300822"/>
            <a:ext cx="172788" cy="690041"/>
          </a:xfrm>
          <a:prstGeom prst="bentConnector3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cxnSpLocks/>
            <a:stCxn id="5" idx="0"/>
            <a:endCxn id="8" idx="2"/>
          </p:cNvCxnSpPr>
          <p:nvPr/>
        </p:nvCxnSpPr>
        <p:spPr>
          <a:xfrm rot="16200000" flipV="1">
            <a:off x="2667784" y="915304"/>
            <a:ext cx="375151" cy="1370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cxnSpLocks/>
            <a:stCxn id="5" idx="0"/>
            <a:endCxn id="9" idx="2"/>
          </p:cNvCxnSpPr>
          <p:nvPr/>
        </p:nvCxnSpPr>
        <p:spPr>
          <a:xfrm rot="16200000" flipV="1">
            <a:off x="1833858" y="81377"/>
            <a:ext cx="254984" cy="1789389"/>
          </a:xfrm>
          <a:prstGeom prst="bentConnector3">
            <a:avLst>
              <a:gd name="adj1" fmla="val 7390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cxnSpLocks/>
            <a:stCxn id="5" idx="0"/>
            <a:endCxn id="10" idx="2"/>
          </p:cNvCxnSpPr>
          <p:nvPr/>
        </p:nvCxnSpPr>
        <p:spPr>
          <a:xfrm rot="5400000" flipH="1" flipV="1">
            <a:off x="3499372" y="57338"/>
            <a:ext cx="402898" cy="1689554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cxnSpLocks/>
            <a:stCxn id="5" idx="0"/>
            <a:endCxn id="11" idx="1"/>
          </p:cNvCxnSpPr>
          <p:nvPr/>
        </p:nvCxnSpPr>
        <p:spPr>
          <a:xfrm rot="5400000" flipH="1" flipV="1">
            <a:off x="4949483" y="-1203071"/>
            <a:ext cx="213197" cy="4400075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12" idx="3"/>
            <a:endCxn id="15" idx="2"/>
          </p:cNvCxnSpPr>
          <p:nvPr/>
        </p:nvCxnSpPr>
        <p:spPr>
          <a:xfrm flipH="1" flipV="1">
            <a:off x="4803734" y="1980215"/>
            <a:ext cx="773302" cy="752342"/>
          </a:xfrm>
          <a:prstGeom prst="bentConnector4">
            <a:avLst>
              <a:gd name="adj1" fmla="val -38431"/>
              <a:gd name="adj2" fmla="val 6856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cxnSpLocks/>
            <a:stCxn id="12" idx="3"/>
            <a:endCxn id="14" idx="1"/>
          </p:cNvCxnSpPr>
          <p:nvPr/>
        </p:nvCxnSpPr>
        <p:spPr>
          <a:xfrm flipV="1">
            <a:off x="5577036" y="1839747"/>
            <a:ext cx="581958" cy="8928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cxnSpLocks/>
            <a:stCxn id="12" idx="3"/>
            <a:endCxn id="16" idx="1"/>
          </p:cNvCxnSpPr>
          <p:nvPr/>
        </p:nvCxnSpPr>
        <p:spPr>
          <a:xfrm flipV="1">
            <a:off x="5577036" y="2543872"/>
            <a:ext cx="1156414" cy="188685"/>
          </a:xfrm>
          <a:prstGeom prst="bentConnector3">
            <a:avLst>
              <a:gd name="adj1" fmla="val 26937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>
            <a:stCxn id="13" idx="3"/>
            <a:endCxn id="17" idx="1"/>
          </p:cNvCxnSpPr>
          <p:nvPr/>
        </p:nvCxnSpPr>
        <p:spPr>
          <a:xfrm flipV="1">
            <a:off x="5577036" y="3408356"/>
            <a:ext cx="429616" cy="582507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13" idx="3"/>
            <a:endCxn id="18" idx="1"/>
          </p:cNvCxnSpPr>
          <p:nvPr/>
        </p:nvCxnSpPr>
        <p:spPr>
          <a:xfrm>
            <a:off x="5577036" y="3990863"/>
            <a:ext cx="1125220" cy="279276"/>
          </a:xfrm>
          <a:prstGeom prst="bentConnector3">
            <a:avLst>
              <a:gd name="adj1" fmla="val 1867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13" idx="3"/>
            <a:endCxn id="19" idx="1"/>
          </p:cNvCxnSpPr>
          <p:nvPr/>
        </p:nvCxnSpPr>
        <p:spPr>
          <a:xfrm>
            <a:off x="5577036" y="3990863"/>
            <a:ext cx="415924" cy="1220520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stCxn id="7" idx="2"/>
            <a:endCxn id="21" idx="0"/>
          </p:cNvCxnSpPr>
          <p:nvPr/>
        </p:nvCxnSpPr>
        <p:spPr>
          <a:xfrm rot="5400000">
            <a:off x="1787002" y="4508459"/>
            <a:ext cx="219248" cy="1918836"/>
          </a:xfrm>
          <a:prstGeom prst="bentConnector3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cxnSpLocks/>
            <a:stCxn id="7" idx="2"/>
            <a:endCxn id="20" idx="0"/>
          </p:cNvCxnSpPr>
          <p:nvPr/>
        </p:nvCxnSpPr>
        <p:spPr>
          <a:xfrm rot="5400000">
            <a:off x="2188230" y="5545779"/>
            <a:ext cx="855340" cy="480288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>
            <a:cxnSpLocks/>
            <a:stCxn id="7" idx="2"/>
            <a:endCxn id="23" idx="1"/>
          </p:cNvCxnSpPr>
          <p:nvPr/>
        </p:nvCxnSpPr>
        <p:spPr>
          <a:xfrm rot="16200000" flipH="1">
            <a:off x="4691566" y="3522731"/>
            <a:ext cx="594399" cy="4265442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7" idx="2"/>
            <a:endCxn id="22" idx="2"/>
          </p:cNvCxnSpPr>
          <p:nvPr/>
        </p:nvCxnSpPr>
        <p:spPr>
          <a:xfrm rot="5400000" flipH="1" flipV="1">
            <a:off x="3785996" y="4415302"/>
            <a:ext cx="12999" cy="1872904"/>
          </a:xfrm>
          <a:prstGeom prst="bentConnector3">
            <a:avLst>
              <a:gd name="adj1" fmla="val -89883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>
            <a:stCxn id="7" idx="2"/>
            <a:endCxn id="24" idx="0"/>
          </p:cNvCxnSpPr>
          <p:nvPr/>
        </p:nvCxnSpPr>
        <p:spPr>
          <a:xfrm rot="16200000" flipH="1">
            <a:off x="3137535" y="5076761"/>
            <a:ext cx="855340" cy="1418323"/>
          </a:xfrm>
          <a:prstGeom prst="bentConnector3">
            <a:avLst>
              <a:gd name="adj1" fmla="val 6959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22">
            <a:extLst>
              <a:ext uri="{FF2B5EF4-FFF2-40B4-BE49-F238E27FC236}">
                <a16:creationId xmlns="" xmlns:a16="http://schemas.microsoft.com/office/drawing/2014/main" id="{F2F86CB7-8EEB-4921-81CA-C34EB6B3FEC3}"/>
              </a:ext>
            </a:extLst>
          </p:cNvPr>
          <p:cNvSpPr/>
          <p:nvPr/>
        </p:nvSpPr>
        <p:spPr>
          <a:xfrm>
            <a:off x="5293104" y="6214166"/>
            <a:ext cx="1728192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Теория вероятностей</a:t>
            </a:r>
          </a:p>
        </p:txBody>
      </p:sp>
      <p:cxnSp>
        <p:nvCxnSpPr>
          <p:cNvPr id="55" name="Соединительная линия уступом 101">
            <a:extLst>
              <a:ext uri="{FF2B5EF4-FFF2-40B4-BE49-F238E27FC236}">
                <a16:creationId xmlns="" xmlns:a16="http://schemas.microsoft.com/office/drawing/2014/main" id="{4EF7AE1C-B680-4992-849C-B8A0CA0307AD}"/>
              </a:ext>
            </a:extLst>
          </p:cNvPr>
          <p:cNvCxnSpPr>
            <a:cxnSpLocks/>
            <a:stCxn id="7" idx="2"/>
            <a:endCxn id="48" idx="0"/>
          </p:cNvCxnSpPr>
          <p:nvPr/>
        </p:nvCxnSpPr>
        <p:spPr>
          <a:xfrm rot="16200000" flipH="1">
            <a:off x="4078666" y="4135631"/>
            <a:ext cx="855913" cy="3301156"/>
          </a:xfrm>
          <a:prstGeom prst="bentConnector3">
            <a:avLst>
              <a:gd name="adj1" fmla="val 68993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9">
            <a:extLst>
              <a:ext uri="{FF2B5EF4-FFF2-40B4-BE49-F238E27FC236}">
                <a16:creationId xmlns="" xmlns:a16="http://schemas.microsoft.com/office/drawing/2014/main" id="{9C48EE3C-8580-4ADA-8CF2-3B80EC3E529B}"/>
              </a:ext>
            </a:extLst>
          </p:cNvPr>
          <p:cNvSpPr/>
          <p:nvPr/>
        </p:nvSpPr>
        <p:spPr>
          <a:xfrm>
            <a:off x="5398686" y="124602"/>
            <a:ext cx="1824807" cy="576064"/>
          </a:xfrm>
          <a:prstGeom prst="roundRect">
            <a:avLst/>
          </a:prstGeom>
          <a:solidFill>
            <a:srgbClr val="04152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Автомобильная подготовка</a:t>
            </a:r>
          </a:p>
        </p:txBody>
      </p:sp>
      <p:cxnSp>
        <p:nvCxnSpPr>
          <p:cNvPr id="80" name="Соединительная линия уступом 44">
            <a:extLst>
              <a:ext uri="{FF2B5EF4-FFF2-40B4-BE49-F238E27FC236}">
                <a16:creationId xmlns="" xmlns:a16="http://schemas.microsoft.com/office/drawing/2014/main" id="{6A5908C2-6D52-4588-BD48-D4DB9C9CB536}"/>
              </a:ext>
            </a:extLst>
          </p:cNvPr>
          <p:cNvCxnSpPr>
            <a:cxnSpLocks/>
            <a:stCxn id="5" idx="0"/>
            <a:endCxn id="70" idx="2"/>
          </p:cNvCxnSpPr>
          <p:nvPr/>
        </p:nvCxnSpPr>
        <p:spPr>
          <a:xfrm rot="5400000" flipH="1" flipV="1">
            <a:off x="4382118" y="-825408"/>
            <a:ext cx="402898" cy="34550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8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Блок-схема: альтернативный процесс 34"/>
          <p:cNvSpPr/>
          <p:nvPr/>
        </p:nvSpPr>
        <p:spPr>
          <a:xfrm>
            <a:off x="2035887" y="4988013"/>
            <a:ext cx="2568238" cy="1351045"/>
          </a:xfrm>
          <a:prstGeom prst="flowChartAlternateProcess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 работа в области применения систем </a:t>
            </a:r>
            <a:r>
              <a:rPr lang="ru-RU" sz="20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радиоконтроля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5113010" y="5010617"/>
            <a:ext cx="2568238" cy="1351045"/>
          </a:xfrm>
          <a:prstGeom prst="flowChartAlternateProcess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перспективных форм представления информации с помощью </a:t>
            </a:r>
            <a:r>
              <a:rPr lang="ru-RU" sz="16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инфографики</a:t>
            </a:r>
            <a:r>
              <a:rPr lang="ru-RU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голографии </a:t>
            </a:r>
          </a:p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виртуальной реальности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384150" y="3397901"/>
            <a:ext cx="2568238" cy="1351045"/>
          </a:xfrm>
          <a:prstGeom prst="flowChartAlternateProcess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форм 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способов применения технологий искусственного интеллекта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3383929" y="3400398"/>
            <a:ext cx="2568238" cy="1351045"/>
          </a:xfrm>
          <a:prstGeom prst="flowChartAlternateProcess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отечественных 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зарубежных радиоэлектронных средств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352656" y="3406956"/>
            <a:ext cx="2568238" cy="1351045"/>
          </a:xfrm>
          <a:prstGeom prst="flowChartAlternateProcess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современными комплексами космического радиоэлектронного контроля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373010" y="1894018"/>
            <a:ext cx="2590518" cy="1356536"/>
          </a:xfrm>
          <a:prstGeom prst="flowChartAlternateProcess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95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Обработка сигналов, используемых в радиолокации, </a:t>
            </a:r>
          </a:p>
          <a:p>
            <a:pPr algn="ctr">
              <a:lnSpc>
                <a:spcPct val="70000"/>
              </a:lnSpc>
            </a:pPr>
            <a:r>
              <a:rPr lang="ru-RU" sz="195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спутниковых </a:t>
            </a:r>
          </a:p>
          <a:p>
            <a:pPr algn="ctr">
              <a:lnSpc>
                <a:spcPct val="70000"/>
              </a:lnSpc>
            </a:pPr>
            <a:r>
              <a:rPr lang="ru-RU" sz="195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сотовых системах связи </a:t>
            </a: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3396843" y="1900315"/>
            <a:ext cx="2568238" cy="1351045"/>
          </a:xfrm>
          <a:prstGeom prst="flowChartAlternateProcess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современных информационных систем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228" y="520961"/>
            <a:ext cx="8640000" cy="1152128"/>
          </a:xfrm>
          <a:prstGeom prst="roundRect">
            <a:avLst/>
          </a:prstGeom>
          <a:solidFill>
            <a:srgbClr val="0C2B5F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подготовки по профилю кафедры</a:t>
            </a:r>
            <a:endParaRPr lang="ru-RU" sz="2800" b="1" dirty="0">
              <a:ln w="9525"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" t="5255" r="960" b="5849"/>
          <a:stretch/>
        </p:blipFill>
        <p:spPr>
          <a:xfrm>
            <a:off x="6373010" y="1900315"/>
            <a:ext cx="2544119" cy="1309772"/>
          </a:xfrm>
          <a:prstGeom prst="roundRect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b="25605"/>
          <a:stretch/>
        </p:blipFill>
        <p:spPr>
          <a:xfrm>
            <a:off x="365874" y="3430852"/>
            <a:ext cx="2520000" cy="1309771"/>
          </a:xfrm>
          <a:prstGeom prst="roundRect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5" r="17451" b="34982"/>
          <a:stretch/>
        </p:blipFill>
        <p:spPr>
          <a:xfrm>
            <a:off x="3396843" y="3406956"/>
            <a:ext cx="2520000" cy="1290135"/>
          </a:xfrm>
          <a:prstGeom prst="roundRect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b="29413"/>
          <a:stretch/>
        </p:blipFill>
        <p:spPr>
          <a:xfrm>
            <a:off x="6397129" y="3434633"/>
            <a:ext cx="2520000" cy="1277580"/>
          </a:xfrm>
          <a:prstGeom prst="roundRect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1" b="20105"/>
          <a:stretch/>
        </p:blipFill>
        <p:spPr>
          <a:xfrm>
            <a:off x="5157714" y="5043154"/>
            <a:ext cx="2520000" cy="1275311"/>
          </a:xfrm>
          <a:prstGeom prst="roundRect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r="2569" b="12683"/>
          <a:stretch/>
        </p:blipFill>
        <p:spPr>
          <a:xfrm>
            <a:off x="2051720" y="5018115"/>
            <a:ext cx="2520000" cy="1290840"/>
          </a:xfrm>
          <a:prstGeom prst="roundRect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14359" r="-244" b="16787"/>
          <a:stretch/>
        </p:blipFill>
        <p:spPr>
          <a:xfrm>
            <a:off x="3408048" y="1908120"/>
            <a:ext cx="2520000" cy="1309772"/>
          </a:xfrm>
          <a:prstGeom prst="roundRect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317636" y="1887484"/>
            <a:ext cx="2568238" cy="1351045"/>
          </a:xfrm>
          <a:prstGeom prst="flowChartAlternateProcess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Программирование на языках высокого уровня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1" t="10344" b="26922"/>
          <a:stretch/>
        </p:blipFill>
        <p:spPr>
          <a:xfrm>
            <a:off x="311228" y="1919338"/>
            <a:ext cx="2561428" cy="1287336"/>
          </a:xfrm>
          <a:prstGeom prst="roundRect">
            <a:avLst/>
          </a:prstGeom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1255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35887" y="1495946"/>
            <a:ext cx="7199840" cy="667016"/>
          </a:xfrm>
          <a:prstGeom prst="roundRect">
            <a:avLst/>
          </a:prstGeom>
          <a:solidFill>
            <a:srgbClr val="0C2B5F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Обучение в северной столице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8" y="838923"/>
            <a:ext cx="7389118" cy="493223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2" y="31087"/>
            <a:ext cx="3848477" cy="240529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4" y="4360874"/>
            <a:ext cx="3817390" cy="254989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87" y="31087"/>
            <a:ext cx="3947665" cy="2621908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35" y="4351953"/>
            <a:ext cx="3803711" cy="2535174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27" y="2119705"/>
            <a:ext cx="3348372" cy="22322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3" b="7188"/>
          <a:stretch/>
        </p:blipFill>
        <p:spPr>
          <a:xfrm>
            <a:off x="16311" y="2002413"/>
            <a:ext cx="3327286" cy="2687744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Прямоугольник 10"/>
          <p:cNvSpPr/>
          <p:nvPr/>
        </p:nvSpPr>
        <p:spPr>
          <a:xfrm>
            <a:off x="1115616" y="3645024"/>
            <a:ext cx="7547924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i="1" dirty="0">
                <a:ln w="1905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anose="02050604050505020204" pitchFamily="18" charset="0"/>
              </a:rPr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529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!  ЛАБОРАТОРИЯ\проект фото\кв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16" y="7236"/>
            <a:ext cx="2634239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259514" y="414200"/>
            <a:ext cx="3393486" cy="1718656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Обучение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88677" y="2348686"/>
            <a:ext cx="3393486" cy="1718656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Спортивное развитие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259514" y="4378753"/>
            <a:ext cx="3393486" cy="1718656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Досуг </a:t>
            </a: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и </a:t>
            </a:r>
            <a:r>
              <a:rPr lang="ru-RU" sz="2800" b="1" i="1" dirty="0" err="1">
                <a:solidFill>
                  <a:srgbClr val="FFFF00"/>
                </a:solidFill>
              </a:rPr>
              <a:t>творчетсво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5483884" y="107136"/>
            <a:ext cx="3366782" cy="1509755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Денежное довольствие</a:t>
            </a:r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5511087" y="1708575"/>
            <a:ext cx="3366782" cy="1515835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Питание</a:t>
            </a:r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5535775" y="4992372"/>
            <a:ext cx="3366782" cy="1556226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Проживание</a:t>
            </a:r>
          </a:p>
        </p:txBody>
      </p:sp>
      <p:sp>
        <p:nvSpPr>
          <p:cNvPr id="29" name="Стрелка вправо 28"/>
          <p:cNvSpPr/>
          <p:nvPr/>
        </p:nvSpPr>
        <p:spPr>
          <a:xfrm flipH="1">
            <a:off x="5535775" y="3318123"/>
            <a:ext cx="3366782" cy="1543161"/>
          </a:xfrm>
          <a:prstGeom prst="rightArrow">
            <a:avLst>
              <a:gd name="adj1" fmla="val 50000"/>
              <a:gd name="adj2" fmla="val 36127"/>
            </a:avLst>
          </a:prstGeom>
          <a:solidFill>
            <a:srgbClr val="14528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Вещевое обеспечение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9334" cy="18209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8" y="197328"/>
            <a:ext cx="2757153" cy="18263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12" y="450214"/>
            <a:ext cx="2749390" cy="18209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2037242"/>
            <a:ext cx="2755560" cy="1837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6" y="2231509"/>
            <a:ext cx="2731481" cy="18209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99" y="2491288"/>
            <a:ext cx="2776950" cy="185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8" y="3896135"/>
            <a:ext cx="2863105" cy="19087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7" y="4195098"/>
            <a:ext cx="2932388" cy="19549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49" y="4795586"/>
            <a:ext cx="3021313" cy="20142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55" y="5703"/>
            <a:ext cx="2751722" cy="18506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52" y="1255041"/>
            <a:ext cx="2881299" cy="192086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37" y="2722374"/>
            <a:ext cx="2867350" cy="19115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05" y="3862333"/>
            <a:ext cx="2841637" cy="19979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1" y="4315641"/>
            <a:ext cx="2858059" cy="20094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8067" r="7476" b="12153"/>
          <a:stretch/>
        </p:blipFill>
        <p:spPr>
          <a:xfrm>
            <a:off x="5166366" y="4738137"/>
            <a:ext cx="3160155" cy="20716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032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255</Words>
  <Application>Microsoft Office PowerPoint</Application>
  <PresentationFormat>Экран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Белихин Е.Н.</dc:creator>
  <cp:lastModifiedBy>kursant</cp:lastModifiedBy>
  <cp:revision>82</cp:revision>
  <dcterms:created xsi:type="dcterms:W3CDTF">2021-12-06T12:37:05Z</dcterms:created>
  <dcterms:modified xsi:type="dcterms:W3CDTF">2023-11-28T08:25:23Z</dcterms:modified>
</cp:coreProperties>
</file>