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5">
  <p:sldMasterIdLst>
    <p:sldMasterId id="2147483686" r:id="rId1"/>
  </p:sldMasterIdLst>
  <p:sldIdLst>
    <p:sldId id="256" r:id="rId2"/>
    <p:sldId id="270" r:id="rId3"/>
    <p:sldId id="267" r:id="rId4"/>
    <p:sldId id="263" r:id="rId5"/>
    <p:sldId id="258" r:id="rId6"/>
    <p:sldId id="257" r:id="rId7"/>
    <p:sldId id="259" r:id="rId8"/>
    <p:sldId id="261" r:id="rId9"/>
    <p:sldId id="269" r:id="rId10"/>
    <p:sldId id="266" r:id="rId11"/>
    <p:sldId id="262" r:id="rId12"/>
    <p:sldId id="264" r:id="rId13"/>
    <p:sldId id="265" r:id="rId14"/>
    <p:sldId id="271" r:id="rId15"/>
    <p:sldId id="272" r:id="rId16"/>
    <p:sldId id="273" r:id="rId17"/>
    <p:sldId id="274" r:id="rId18"/>
    <p:sldId id="283" r:id="rId19"/>
    <p:sldId id="284" r:id="rId20"/>
    <p:sldId id="285" r:id="rId21"/>
    <p:sldId id="275" r:id="rId22"/>
    <p:sldId id="277" r:id="rId23"/>
    <p:sldId id="287" r:id="rId24"/>
    <p:sldId id="278" r:id="rId25"/>
    <p:sldId id="288" r:id="rId26"/>
    <p:sldId id="289" r:id="rId27"/>
    <p:sldId id="279" r:id="rId28"/>
    <p:sldId id="290" r:id="rId29"/>
    <p:sldId id="292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280" r:id="rId38"/>
    <p:sldId id="301" r:id="rId39"/>
    <p:sldId id="281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3" d="100"/>
          <a:sy n="83" d="100"/>
        </p:scale>
        <p:origin x="-180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48EB6-124B-4191-B364-8F5054A9E559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93CF18-0F02-47A4-928D-1D091C2FEEB4}">
      <dgm:prSet phldrT="[Текст]"/>
      <dgm:spPr/>
      <dgm:t>
        <a:bodyPr/>
        <a:lstStyle/>
        <a:p>
          <a:r>
            <a:rPr lang="ru-RU" dirty="0"/>
            <a:t>Раздел 1</a:t>
          </a:r>
        </a:p>
      </dgm:t>
    </dgm:pt>
    <dgm:pt modelId="{694EA04E-82BA-4E0B-975F-1EFCE299DC8D}" type="parTrans" cxnId="{8D8D8D8A-5748-48D9-B191-03922F4486C8}">
      <dgm:prSet/>
      <dgm:spPr/>
      <dgm:t>
        <a:bodyPr/>
        <a:lstStyle/>
        <a:p>
          <a:endParaRPr lang="ru-RU"/>
        </a:p>
      </dgm:t>
    </dgm:pt>
    <dgm:pt modelId="{15C0F7A5-0A89-4654-8386-F7C26B323930}" type="sibTrans" cxnId="{8D8D8D8A-5748-48D9-B191-03922F4486C8}">
      <dgm:prSet/>
      <dgm:spPr/>
      <dgm:t>
        <a:bodyPr/>
        <a:lstStyle/>
        <a:p>
          <a:endParaRPr lang="ru-RU"/>
        </a:p>
      </dgm:t>
    </dgm:pt>
    <dgm:pt modelId="{4455CA45-2DA7-4F05-B5F1-33D47BB4A348}">
      <dgm:prSet phldrT="[Текст]"/>
      <dgm:spPr/>
      <dgm:t>
        <a:bodyPr/>
        <a:lstStyle/>
        <a:p>
          <a:r>
            <a:rPr lang="ru-RU" dirty="0"/>
            <a:t>Духовно-нравственные ориентиры в жизни человека</a:t>
          </a:r>
        </a:p>
      </dgm:t>
    </dgm:pt>
    <dgm:pt modelId="{2AFF773A-92CA-483E-9502-33D75ADF06BF}" type="parTrans" cxnId="{F50F90BE-7E07-4985-9C94-E522478A4A49}">
      <dgm:prSet/>
      <dgm:spPr/>
      <dgm:t>
        <a:bodyPr/>
        <a:lstStyle/>
        <a:p>
          <a:endParaRPr lang="ru-RU"/>
        </a:p>
      </dgm:t>
    </dgm:pt>
    <dgm:pt modelId="{1A8F70BA-184A-47A9-8B6A-2C9C5EF1C830}" type="sibTrans" cxnId="{F50F90BE-7E07-4985-9C94-E522478A4A49}">
      <dgm:prSet/>
      <dgm:spPr/>
      <dgm:t>
        <a:bodyPr/>
        <a:lstStyle/>
        <a:p>
          <a:endParaRPr lang="ru-RU"/>
        </a:p>
      </dgm:t>
    </dgm:pt>
    <dgm:pt modelId="{BF65B073-F7D3-45E0-B6E0-CBE9DEEDF8F3}">
      <dgm:prSet phldrT="[Текст]"/>
      <dgm:spPr/>
      <dgm:t>
        <a:bodyPr/>
        <a:lstStyle/>
        <a:p>
          <a:r>
            <a:rPr lang="ru-RU" dirty="0"/>
            <a:t>Раздел 2</a:t>
          </a:r>
        </a:p>
      </dgm:t>
    </dgm:pt>
    <dgm:pt modelId="{4943B68A-7A7D-4F1E-A478-DAE347472939}" type="parTrans" cxnId="{025467A0-F0BB-45FF-9136-802865577F91}">
      <dgm:prSet/>
      <dgm:spPr/>
      <dgm:t>
        <a:bodyPr/>
        <a:lstStyle/>
        <a:p>
          <a:endParaRPr lang="ru-RU"/>
        </a:p>
      </dgm:t>
    </dgm:pt>
    <dgm:pt modelId="{CC2C71A3-AFA7-4E79-AD23-0402627B05D4}" type="sibTrans" cxnId="{025467A0-F0BB-45FF-9136-802865577F91}">
      <dgm:prSet/>
      <dgm:spPr/>
      <dgm:t>
        <a:bodyPr/>
        <a:lstStyle/>
        <a:p>
          <a:endParaRPr lang="ru-RU"/>
        </a:p>
      </dgm:t>
    </dgm:pt>
    <dgm:pt modelId="{21D30AF2-039F-4FD3-988D-6CFB17C1AAE0}">
      <dgm:prSet phldrT="[Текст]"/>
      <dgm:spPr/>
      <dgm:t>
        <a:bodyPr/>
        <a:lstStyle/>
        <a:p>
          <a:r>
            <a:rPr lang="ru-RU" dirty="0"/>
            <a:t>Семья, общество, Отечество в жизни человека</a:t>
          </a:r>
        </a:p>
      </dgm:t>
    </dgm:pt>
    <dgm:pt modelId="{734C156C-9217-43E1-B9C5-9EF8310A6536}" type="parTrans" cxnId="{A25CA7A1-EAB3-445A-98B1-01B5D5D82196}">
      <dgm:prSet/>
      <dgm:spPr/>
      <dgm:t>
        <a:bodyPr/>
        <a:lstStyle/>
        <a:p>
          <a:endParaRPr lang="ru-RU"/>
        </a:p>
      </dgm:t>
    </dgm:pt>
    <dgm:pt modelId="{3E93158F-3EAA-4A76-8D3E-68FCA8F11C40}" type="sibTrans" cxnId="{A25CA7A1-EAB3-445A-98B1-01B5D5D82196}">
      <dgm:prSet/>
      <dgm:spPr/>
      <dgm:t>
        <a:bodyPr/>
        <a:lstStyle/>
        <a:p>
          <a:endParaRPr lang="ru-RU"/>
        </a:p>
      </dgm:t>
    </dgm:pt>
    <dgm:pt modelId="{1B271206-D6B9-4640-A975-664872545642}">
      <dgm:prSet phldrT="[Текст]"/>
      <dgm:spPr/>
      <dgm:t>
        <a:bodyPr/>
        <a:lstStyle/>
        <a:p>
          <a:r>
            <a:rPr lang="ru-RU" dirty="0"/>
            <a:t>Раздел 3</a:t>
          </a:r>
        </a:p>
      </dgm:t>
    </dgm:pt>
    <dgm:pt modelId="{7078A8D3-E160-46F9-9D73-2F7FC82C6B49}" type="parTrans" cxnId="{C6D65B53-D0C8-4DDE-AD81-D7FFFCB6CA6C}">
      <dgm:prSet/>
      <dgm:spPr/>
      <dgm:t>
        <a:bodyPr/>
        <a:lstStyle/>
        <a:p>
          <a:endParaRPr lang="ru-RU"/>
        </a:p>
      </dgm:t>
    </dgm:pt>
    <dgm:pt modelId="{B67FC804-113B-43AB-9211-DD9665CE3E3C}" type="sibTrans" cxnId="{C6D65B53-D0C8-4DDE-AD81-D7FFFCB6CA6C}">
      <dgm:prSet/>
      <dgm:spPr/>
      <dgm:t>
        <a:bodyPr/>
        <a:lstStyle/>
        <a:p>
          <a:endParaRPr lang="ru-RU"/>
        </a:p>
      </dgm:t>
    </dgm:pt>
    <dgm:pt modelId="{61AB932E-F9B0-4213-82A3-23A01B3E28A4}">
      <dgm:prSet phldrT="[Текст]"/>
      <dgm:spPr/>
      <dgm:t>
        <a:bodyPr/>
        <a:lstStyle/>
        <a:p>
          <a:r>
            <a:rPr lang="ru-RU" dirty="0"/>
            <a:t>Природа и культура в жизни человека</a:t>
          </a:r>
        </a:p>
      </dgm:t>
    </dgm:pt>
    <dgm:pt modelId="{38E87578-31AF-4C98-A14D-F3FC40985240}" type="parTrans" cxnId="{EE0255B4-C6E9-48E7-8CFB-DDA6E2689E86}">
      <dgm:prSet/>
      <dgm:spPr/>
      <dgm:t>
        <a:bodyPr/>
        <a:lstStyle/>
        <a:p>
          <a:endParaRPr lang="ru-RU"/>
        </a:p>
      </dgm:t>
    </dgm:pt>
    <dgm:pt modelId="{8F5B51ED-81F9-4433-B595-479885573CB2}" type="sibTrans" cxnId="{EE0255B4-C6E9-48E7-8CFB-DDA6E2689E86}">
      <dgm:prSet/>
      <dgm:spPr/>
      <dgm:t>
        <a:bodyPr/>
        <a:lstStyle/>
        <a:p>
          <a:endParaRPr lang="ru-RU"/>
        </a:p>
      </dgm:t>
    </dgm:pt>
    <dgm:pt modelId="{BE4FE666-D744-4B6A-8F71-AA46EA9B1AD0}" type="pres">
      <dgm:prSet presAssocID="{CC548EB6-124B-4191-B364-8F5054A9E559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140B79F-4971-401E-A842-94CBFF438E8D}" type="pres">
      <dgm:prSet presAssocID="{BF93CF18-0F02-47A4-928D-1D091C2FEEB4}" presName="compositeNode" presStyleCnt="0">
        <dgm:presLayoutVars>
          <dgm:bulletEnabled val="1"/>
        </dgm:presLayoutVars>
      </dgm:prSet>
      <dgm:spPr/>
    </dgm:pt>
    <dgm:pt modelId="{A104AED9-E1F5-4C3C-917C-306FD9D70CFA}" type="pres">
      <dgm:prSet presAssocID="{BF93CF18-0F02-47A4-928D-1D091C2FEEB4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Вопросы"/>
        </a:ext>
      </dgm:extLst>
    </dgm:pt>
    <dgm:pt modelId="{E89043B7-5266-4C89-BE22-FB48B8723D94}" type="pres">
      <dgm:prSet presAssocID="{BF93CF18-0F02-47A4-928D-1D091C2FEEB4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82A3D-F826-4337-97BD-A2F4E1B4BCF2}" type="pres">
      <dgm:prSet presAssocID="{BF93CF18-0F02-47A4-928D-1D091C2FEEB4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A4BAD-7863-44A6-8E4B-213D245AB23F}" type="pres">
      <dgm:prSet presAssocID="{15C0F7A5-0A89-4654-8386-F7C26B323930}" presName="sibTrans" presStyleCnt="0"/>
      <dgm:spPr/>
    </dgm:pt>
    <dgm:pt modelId="{11AB3E77-1FA9-4624-8237-0654A7BA3820}" type="pres">
      <dgm:prSet presAssocID="{BF65B073-F7D3-45E0-B6E0-CBE9DEEDF8F3}" presName="compositeNode" presStyleCnt="0">
        <dgm:presLayoutVars>
          <dgm:bulletEnabled val="1"/>
        </dgm:presLayoutVars>
      </dgm:prSet>
      <dgm:spPr/>
    </dgm:pt>
    <dgm:pt modelId="{0179F2F0-F6E9-4DD2-9D19-C3F975EAB8E6}" type="pres">
      <dgm:prSet presAssocID="{BF65B073-F7D3-45E0-B6E0-CBE9DEEDF8F3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Семья с мальчиком"/>
        </a:ext>
      </dgm:extLst>
    </dgm:pt>
    <dgm:pt modelId="{4BEECE3A-4500-4FBE-8E38-D2181371ECE0}" type="pres">
      <dgm:prSet presAssocID="{BF65B073-F7D3-45E0-B6E0-CBE9DEEDF8F3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B9FA5-387F-45CF-905F-79701BD7D951}" type="pres">
      <dgm:prSet presAssocID="{BF65B073-F7D3-45E0-B6E0-CBE9DEEDF8F3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9C4FB-5F12-4EA3-AD73-DA825E845D5A}" type="pres">
      <dgm:prSet presAssocID="{CC2C71A3-AFA7-4E79-AD23-0402627B05D4}" presName="sibTrans" presStyleCnt="0"/>
      <dgm:spPr/>
    </dgm:pt>
    <dgm:pt modelId="{0E759DAA-9C5C-46A0-826A-33FCAE07E7BE}" type="pres">
      <dgm:prSet presAssocID="{1B271206-D6B9-4640-A975-664872545642}" presName="compositeNode" presStyleCnt="0">
        <dgm:presLayoutVars>
          <dgm:bulletEnabled val="1"/>
        </dgm:presLayoutVars>
      </dgm:prSet>
      <dgm:spPr/>
    </dgm:pt>
    <dgm:pt modelId="{CF996866-B958-4B84-9D83-64E47ADCF45D}" type="pres">
      <dgm:prSet presAssocID="{1B271206-D6B9-4640-A975-664872545642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Зерно"/>
        </a:ext>
      </dgm:extLst>
    </dgm:pt>
    <dgm:pt modelId="{DC6E0986-C5E6-4183-9FD1-87C25165300F}" type="pres">
      <dgm:prSet presAssocID="{1B271206-D6B9-4640-A975-66487254564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40AF8-0A16-4952-9B07-8B53CFA3440D}" type="pres">
      <dgm:prSet presAssocID="{1B271206-D6B9-4640-A975-664872545642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0255B4-C6E9-48E7-8CFB-DDA6E2689E86}" srcId="{1B271206-D6B9-4640-A975-664872545642}" destId="{61AB932E-F9B0-4213-82A3-23A01B3E28A4}" srcOrd="0" destOrd="0" parTransId="{38E87578-31AF-4C98-A14D-F3FC40985240}" sibTransId="{8F5B51ED-81F9-4433-B595-479885573CB2}"/>
    <dgm:cxn modelId="{E2A7BEC7-E159-4AB1-95B1-5B09E890CBDE}" type="presOf" srcId="{61AB932E-F9B0-4213-82A3-23A01B3E28A4}" destId="{DC6E0986-C5E6-4183-9FD1-87C25165300F}" srcOrd="0" destOrd="0" presId="urn:microsoft.com/office/officeart/2005/8/layout/hList2"/>
    <dgm:cxn modelId="{025467A0-F0BB-45FF-9136-802865577F91}" srcId="{CC548EB6-124B-4191-B364-8F5054A9E559}" destId="{BF65B073-F7D3-45E0-B6E0-CBE9DEEDF8F3}" srcOrd="1" destOrd="0" parTransId="{4943B68A-7A7D-4F1E-A478-DAE347472939}" sibTransId="{CC2C71A3-AFA7-4E79-AD23-0402627B05D4}"/>
    <dgm:cxn modelId="{1C7F3B97-AC6B-4BD1-B14B-FF50C3F00009}" type="presOf" srcId="{4455CA45-2DA7-4F05-B5F1-33D47BB4A348}" destId="{E89043B7-5266-4C89-BE22-FB48B8723D94}" srcOrd="0" destOrd="0" presId="urn:microsoft.com/office/officeart/2005/8/layout/hList2"/>
    <dgm:cxn modelId="{A25CA7A1-EAB3-445A-98B1-01B5D5D82196}" srcId="{BF65B073-F7D3-45E0-B6E0-CBE9DEEDF8F3}" destId="{21D30AF2-039F-4FD3-988D-6CFB17C1AAE0}" srcOrd="0" destOrd="0" parTransId="{734C156C-9217-43E1-B9C5-9EF8310A6536}" sibTransId="{3E93158F-3EAA-4A76-8D3E-68FCA8F11C40}"/>
    <dgm:cxn modelId="{F89A970C-6E88-4572-8E44-C8D2070E67D1}" type="presOf" srcId="{BF93CF18-0F02-47A4-928D-1D091C2FEEB4}" destId="{BEA82A3D-F826-4337-97BD-A2F4E1B4BCF2}" srcOrd="0" destOrd="0" presId="urn:microsoft.com/office/officeart/2005/8/layout/hList2"/>
    <dgm:cxn modelId="{EADA76E2-BE57-4DFA-8DE0-1449F16230E4}" type="presOf" srcId="{1B271206-D6B9-4640-A975-664872545642}" destId="{E8440AF8-0A16-4952-9B07-8B53CFA3440D}" srcOrd="0" destOrd="0" presId="urn:microsoft.com/office/officeart/2005/8/layout/hList2"/>
    <dgm:cxn modelId="{8D8D8D8A-5748-48D9-B191-03922F4486C8}" srcId="{CC548EB6-124B-4191-B364-8F5054A9E559}" destId="{BF93CF18-0F02-47A4-928D-1D091C2FEEB4}" srcOrd="0" destOrd="0" parTransId="{694EA04E-82BA-4E0B-975F-1EFCE299DC8D}" sibTransId="{15C0F7A5-0A89-4654-8386-F7C26B323930}"/>
    <dgm:cxn modelId="{F50F90BE-7E07-4985-9C94-E522478A4A49}" srcId="{BF93CF18-0F02-47A4-928D-1D091C2FEEB4}" destId="{4455CA45-2DA7-4F05-B5F1-33D47BB4A348}" srcOrd="0" destOrd="0" parTransId="{2AFF773A-92CA-483E-9502-33D75ADF06BF}" sibTransId="{1A8F70BA-184A-47A9-8B6A-2C9C5EF1C830}"/>
    <dgm:cxn modelId="{BCB61D83-263A-438D-83A6-B990DF20016C}" type="presOf" srcId="{21D30AF2-039F-4FD3-988D-6CFB17C1AAE0}" destId="{4BEECE3A-4500-4FBE-8E38-D2181371ECE0}" srcOrd="0" destOrd="0" presId="urn:microsoft.com/office/officeart/2005/8/layout/hList2"/>
    <dgm:cxn modelId="{82C5AF72-D0D4-47D1-BA8F-1E3ED04C9F13}" type="presOf" srcId="{CC548EB6-124B-4191-B364-8F5054A9E559}" destId="{BE4FE666-D744-4B6A-8F71-AA46EA9B1AD0}" srcOrd="0" destOrd="0" presId="urn:microsoft.com/office/officeart/2005/8/layout/hList2"/>
    <dgm:cxn modelId="{C6D65B53-D0C8-4DDE-AD81-D7FFFCB6CA6C}" srcId="{CC548EB6-124B-4191-B364-8F5054A9E559}" destId="{1B271206-D6B9-4640-A975-664872545642}" srcOrd="2" destOrd="0" parTransId="{7078A8D3-E160-46F9-9D73-2F7FC82C6B49}" sibTransId="{B67FC804-113B-43AB-9211-DD9665CE3E3C}"/>
    <dgm:cxn modelId="{87DE52B7-0FD0-44A4-AC07-D6556610E228}" type="presOf" srcId="{BF65B073-F7D3-45E0-B6E0-CBE9DEEDF8F3}" destId="{EEFB9FA5-387F-45CF-905F-79701BD7D951}" srcOrd="0" destOrd="0" presId="urn:microsoft.com/office/officeart/2005/8/layout/hList2"/>
    <dgm:cxn modelId="{A27FE230-7E5C-4CC4-A071-AA9871DD570D}" type="presParOf" srcId="{BE4FE666-D744-4B6A-8F71-AA46EA9B1AD0}" destId="{0140B79F-4971-401E-A842-94CBFF438E8D}" srcOrd="0" destOrd="0" presId="urn:microsoft.com/office/officeart/2005/8/layout/hList2"/>
    <dgm:cxn modelId="{D2A6B38D-A894-423F-8FDA-B1F54FF29731}" type="presParOf" srcId="{0140B79F-4971-401E-A842-94CBFF438E8D}" destId="{A104AED9-E1F5-4C3C-917C-306FD9D70CFA}" srcOrd="0" destOrd="0" presId="urn:microsoft.com/office/officeart/2005/8/layout/hList2"/>
    <dgm:cxn modelId="{9C0913FB-4C7B-4B3F-81AA-3659E566D500}" type="presParOf" srcId="{0140B79F-4971-401E-A842-94CBFF438E8D}" destId="{E89043B7-5266-4C89-BE22-FB48B8723D94}" srcOrd="1" destOrd="0" presId="urn:microsoft.com/office/officeart/2005/8/layout/hList2"/>
    <dgm:cxn modelId="{A02FEC3C-F115-4326-B65B-77F4F08C21BD}" type="presParOf" srcId="{0140B79F-4971-401E-A842-94CBFF438E8D}" destId="{BEA82A3D-F826-4337-97BD-A2F4E1B4BCF2}" srcOrd="2" destOrd="0" presId="urn:microsoft.com/office/officeart/2005/8/layout/hList2"/>
    <dgm:cxn modelId="{5D91EECB-E48B-4177-82E0-5FE3F9656D73}" type="presParOf" srcId="{BE4FE666-D744-4B6A-8F71-AA46EA9B1AD0}" destId="{99CA4BAD-7863-44A6-8E4B-213D245AB23F}" srcOrd="1" destOrd="0" presId="urn:microsoft.com/office/officeart/2005/8/layout/hList2"/>
    <dgm:cxn modelId="{99A7BAED-5E97-4055-8554-624C9925C16C}" type="presParOf" srcId="{BE4FE666-D744-4B6A-8F71-AA46EA9B1AD0}" destId="{11AB3E77-1FA9-4624-8237-0654A7BA3820}" srcOrd="2" destOrd="0" presId="urn:microsoft.com/office/officeart/2005/8/layout/hList2"/>
    <dgm:cxn modelId="{62718BD9-87FD-4432-9FDE-A3278AFB5BA2}" type="presParOf" srcId="{11AB3E77-1FA9-4624-8237-0654A7BA3820}" destId="{0179F2F0-F6E9-4DD2-9D19-C3F975EAB8E6}" srcOrd="0" destOrd="0" presId="urn:microsoft.com/office/officeart/2005/8/layout/hList2"/>
    <dgm:cxn modelId="{904F405B-9792-416F-81E1-6A5C539EF9B1}" type="presParOf" srcId="{11AB3E77-1FA9-4624-8237-0654A7BA3820}" destId="{4BEECE3A-4500-4FBE-8E38-D2181371ECE0}" srcOrd="1" destOrd="0" presId="urn:microsoft.com/office/officeart/2005/8/layout/hList2"/>
    <dgm:cxn modelId="{0225F062-52EB-4CB7-BFAA-18D6E8DC31F5}" type="presParOf" srcId="{11AB3E77-1FA9-4624-8237-0654A7BA3820}" destId="{EEFB9FA5-387F-45CF-905F-79701BD7D951}" srcOrd="2" destOrd="0" presId="urn:microsoft.com/office/officeart/2005/8/layout/hList2"/>
    <dgm:cxn modelId="{A8F8A526-6F63-4D29-84A9-E6773FE791B2}" type="presParOf" srcId="{BE4FE666-D744-4B6A-8F71-AA46EA9B1AD0}" destId="{1569C4FB-5F12-4EA3-AD73-DA825E845D5A}" srcOrd="3" destOrd="0" presId="urn:microsoft.com/office/officeart/2005/8/layout/hList2"/>
    <dgm:cxn modelId="{D612A103-7DBE-4CF0-B47D-319C89FD5FD8}" type="presParOf" srcId="{BE4FE666-D744-4B6A-8F71-AA46EA9B1AD0}" destId="{0E759DAA-9C5C-46A0-826A-33FCAE07E7BE}" srcOrd="4" destOrd="0" presId="urn:microsoft.com/office/officeart/2005/8/layout/hList2"/>
    <dgm:cxn modelId="{4CEC941B-60FD-4E32-B260-AE7C7E498633}" type="presParOf" srcId="{0E759DAA-9C5C-46A0-826A-33FCAE07E7BE}" destId="{CF996866-B958-4B84-9D83-64E47ADCF45D}" srcOrd="0" destOrd="0" presId="urn:microsoft.com/office/officeart/2005/8/layout/hList2"/>
    <dgm:cxn modelId="{3BDEF79A-8577-4196-9262-8864A17E0301}" type="presParOf" srcId="{0E759DAA-9C5C-46A0-826A-33FCAE07E7BE}" destId="{DC6E0986-C5E6-4183-9FD1-87C25165300F}" srcOrd="1" destOrd="0" presId="urn:microsoft.com/office/officeart/2005/8/layout/hList2"/>
    <dgm:cxn modelId="{6DE2284C-EB0F-48AC-A658-09C356679D3C}" type="presParOf" srcId="{0E759DAA-9C5C-46A0-826A-33FCAE07E7BE}" destId="{E8440AF8-0A16-4952-9B07-8B53CFA3440D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2A3D-F826-4337-97BD-A2F4E1B4BCF2}">
      <dsp:nvSpPr>
        <dsp:cNvPr id="0" name=""/>
        <dsp:cNvSpPr/>
      </dsp:nvSpPr>
      <dsp:spPr>
        <a:xfrm rot="16200000">
          <a:off x="-1278814" y="2102887"/>
          <a:ext cx="3160014" cy="482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5746" bIns="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Раздел 1</a:t>
          </a:r>
        </a:p>
      </dsp:txBody>
      <dsp:txXfrm>
        <a:off x="-1278814" y="2102887"/>
        <a:ext cx="3160014" cy="482735"/>
      </dsp:txXfrm>
    </dsp:sp>
    <dsp:sp modelId="{E89043B7-5266-4C89-BE22-FB48B8723D94}">
      <dsp:nvSpPr>
        <dsp:cNvPr id="0" name=""/>
        <dsp:cNvSpPr/>
      </dsp:nvSpPr>
      <dsp:spPr>
        <a:xfrm>
          <a:off x="542559" y="764248"/>
          <a:ext cx="2404533" cy="3160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5746" rIns="192024" bIns="192024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/>
            <a:t>Духовно-нравственные ориентиры в жизни человека</a:t>
          </a:r>
        </a:p>
      </dsp:txBody>
      <dsp:txXfrm>
        <a:off x="542559" y="764248"/>
        <a:ext cx="2404533" cy="3160014"/>
      </dsp:txXfrm>
    </dsp:sp>
    <dsp:sp modelId="{A104AED9-E1F5-4C3C-917C-306FD9D70CFA}">
      <dsp:nvSpPr>
        <dsp:cNvPr id="0" name=""/>
        <dsp:cNvSpPr/>
      </dsp:nvSpPr>
      <dsp:spPr>
        <a:xfrm>
          <a:off x="59824" y="127037"/>
          <a:ext cx="965470" cy="9654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B9FA5-387F-45CF-905F-79701BD7D951}">
      <dsp:nvSpPr>
        <dsp:cNvPr id="0" name=""/>
        <dsp:cNvSpPr/>
      </dsp:nvSpPr>
      <dsp:spPr>
        <a:xfrm rot="16200000">
          <a:off x="2246926" y="2102887"/>
          <a:ext cx="3160014" cy="482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5746" bIns="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Раздел 2</a:t>
          </a:r>
        </a:p>
      </dsp:txBody>
      <dsp:txXfrm>
        <a:off x="2246926" y="2102887"/>
        <a:ext cx="3160014" cy="482735"/>
      </dsp:txXfrm>
    </dsp:sp>
    <dsp:sp modelId="{4BEECE3A-4500-4FBE-8E38-D2181371ECE0}">
      <dsp:nvSpPr>
        <dsp:cNvPr id="0" name=""/>
        <dsp:cNvSpPr/>
      </dsp:nvSpPr>
      <dsp:spPr>
        <a:xfrm>
          <a:off x="4068300" y="764248"/>
          <a:ext cx="2404533" cy="3160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5746" rIns="192024" bIns="192024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/>
            <a:t>Семья, общество, Отечество в жизни человека</a:t>
          </a:r>
        </a:p>
      </dsp:txBody>
      <dsp:txXfrm>
        <a:off x="4068300" y="764248"/>
        <a:ext cx="2404533" cy="3160014"/>
      </dsp:txXfrm>
    </dsp:sp>
    <dsp:sp modelId="{0179F2F0-F6E9-4DD2-9D19-C3F975EAB8E6}">
      <dsp:nvSpPr>
        <dsp:cNvPr id="0" name=""/>
        <dsp:cNvSpPr/>
      </dsp:nvSpPr>
      <dsp:spPr>
        <a:xfrm>
          <a:off x="3585565" y="127037"/>
          <a:ext cx="965470" cy="9654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440AF8-0A16-4952-9B07-8B53CFA3440D}">
      <dsp:nvSpPr>
        <dsp:cNvPr id="0" name=""/>
        <dsp:cNvSpPr/>
      </dsp:nvSpPr>
      <dsp:spPr>
        <a:xfrm rot="16200000">
          <a:off x="5772667" y="2102887"/>
          <a:ext cx="3160014" cy="482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5746" bIns="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Раздел 3</a:t>
          </a:r>
        </a:p>
      </dsp:txBody>
      <dsp:txXfrm>
        <a:off x="5772667" y="2102887"/>
        <a:ext cx="3160014" cy="482735"/>
      </dsp:txXfrm>
    </dsp:sp>
    <dsp:sp modelId="{DC6E0986-C5E6-4183-9FD1-87C25165300F}">
      <dsp:nvSpPr>
        <dsp:cNvPr id="0" name=""/>
        <dsp:cNvSpPr/>
      </dsp:nvSpPr>
      <dsp:spPr>
        <a:xfrm>
          <a:off x="7594042" y="764248"/>
          <a:ext cx="2404533" cy="3160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5746" rIns="192024" bIns="192024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/>
            <a:t>Природа и культура в жизни человека</a:t>
          </a:r>
        </a:p>
      </dsp:txBody>
      <dsp:txXfrm>
        <a:off x="7594042" y="764248"/>
        <a:ext cx="2404533" cy="3160014"/>
      </dsp:txXfrm>
    </dsp:sp>
    <dsp:sp modelId="{CF996866-B958-4B84-9D83-64E47ADCF45D}">
      <dsp:nvSpPr>
        <dsp:cNvPr id="0" name=""/>
        <dsp:cNvSpPr/>
      </dsp:nvSpPr>
      <dsp:spPr>
        <a:xfrm>
          <a:off x="7111306" y="127037"/>
          <a:ext cx="965470" cy="9654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8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88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08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4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1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7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1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1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8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9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2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4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1983E9-27C7-4921-9957-C10D5DAEDE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/>
              <a:t>Подготовка к итоговому сочинению (изложению) 2023-2024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1974A65-E901-4DBD-9234-45E795B238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Романова Е.В., эксперт ЦОКО, заместитель председателя краевой предметной комиссии ЕГЭ по русскому языку и по литературе</a:t>
            </a:r>
          </a:p>
        </p:txBody>
      </p:sp>
    </p:spTree>
    <p:extLst>
      <p:ext uri="{BB962C8B-B14F-4D97-AF65-F5344CB8AC3E}">
        <p14:creationId xmlns:p14="http://schemas.microsoft.com/office/powerpoint/2010/main" val="4085662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90C24398-CA51-4CA7-91D3-CAF53D72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Комментарии к разделам закрытого банка тем ИС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E06F366-8402-46E5-838B-1F55433BB3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03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D490E8-70DB-40CA-86F4-253F6E27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/>
              <a:t>Раздел 1. Духовно-нравственные ориентиры в жизни человека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58FCE4-FF96-4AAE-A5F8-82B6193C2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Темы этого раздела:</a:t>
            </a:r>
          </a:p>
          <a:p>
            <a:r>
              <a:rPr lang="ru-RU" dirty="0"/>
              <a:t>связаны с вопросами, которые человек задаёт себе сам, в том числе в ситуации</a:t>
            </a:r>
          </a:p>
          <a:p>
            <a:pPr marL="0" indent="0">
              <a:buNone/>
            </a:pPr>
            <a:r>
              <a:rPr lang="ru-RU" dirty="0"/>
              <a:t>	нравственного выбора;</a:t>
            </a:r>
          </a:p>
          <a:p>
            <a:r>
              <a:rPr lang="ru-RU" dirty="0"/>
              <a:t>нацеливают на рассуждение о нравственных идеалах и моральных нормах,</a:t>
            </a:r>
          </a:p>
          <a:p>
            <a:pPr marL="0" indent="0">
              <a:buNone/>
            </a:pPr>
            <a:r>
              <a:rPr lang="ru-RU" dirty="0"/>
              <a:t>	сиюминутном и вечном, добре и зле, о свободе и ответственности;</a:t>
            </a:r>
          </a:p>
          <a:p>
            <a:r>
              <a:rPr lang="ru-RU" dirty="0"/>
              <a:t>касаются размышлений о смысле жизни, гуманном и антигуманном поступках,</a:t>
            </a:r>
          </a:p>
          <a:p>
            <a:pPr marL="0" indent="0">
              <a:buNone/>
            </a:pPr>
            <a:r>
              <a:rPr lang="ru-RU" dirty="0"/>
              <a:t>	их мотивах, причинах внутреннего разлада и об угрызениях совести;</a:t>
            </a:r>
          </a:p>
          <a:p>
            <a:r>
              <a:rPr lang="ru-RU" dirty="0"/>
              <a:t>позволяют задуматься об образе жизни человека, о выборе им жизненного пути,</a:t>
            </a:r>
          </a:p>
          <a:p>
            <a:pPr marL="0" indent="0">
              <a:buNone/>
            </a:pPr>
            <a:r>
              <a:rPr lang="ru-RU" dirty="0"/>
              <a:t>	значимой цели и средствах её достижения, любви и дружбе;</a:t>
            </a:r>
          </a:p>
          <a:p>
            <a:r>
              <a:rPr lang="ru-RU" dirty="0"/>
              <a:t>побуждают к самоанализу, осмыслению опыта других людей (или поступков</a:t>
            </a:r>
          </a:p>
          <a:p>
            <a:pPr marL="0" indent="0">
              <a:buNone/>
            </a:pPr>
            <a:r>
              <a:rPr lang="ru-RU" dirty="0"/>
              <a:t>	литературных героев), стремящихся понять себя. </a:t>
            </a:r>
          </a:p>
        </p:txBody>
      </p:sp>
    </p:spTree>
    <p:extLst>
      <p:ext uri="{BB962C8B-B14F-4D97-AF65-F5344CB8AC3E}">
        <p14:creationId xmlns:p14="http://schemas.microsoft.com/office/powerpoint/2010/main" val="4026271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3E51B3-6277-49C8-9697-42048E96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Раздел 2. Семья, общество, Отечество в жизни человека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B1DDE1-A8E4-4C9A-8AD7-0A196A3E4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Темы этого раздела:</a:t>
            </a:r>
          </a:p>
          <a:p>
            <a:r>
              <a:rPr lang="ru-RU" dirty="0"/>
              <a:t>связаны со взглядом на человека как представителя семьи, социума, народа,</a:t>
            </a:r>
          </a:p>
          <a:p>
            <a:pPr marL="0" indent="0">
              <a:buNone/>
            </a:pPr>
            <a:r>
              <a:rPr lang="ru-RU" dirty="0"/>
              <a:t>	поколения, эпохи;</a:t>
            </a:r>
          </a:p>
          <a:p>
            <a:r>
              <a:rPr lang="ru-RU" dirty="0"/>
              <a:t>нацеливают на размышление о семейных и общественных ценностях, традициях</a:t>
            </a:r>
          </a:p>
          <a:p>
            <a:pPr marL="0" indent="0">
              <a:buNone/>
            </a:pPr>
            <a:r>
              <a:rPr lang="ru-RU" dirty="0"/>
              <a:t>	и обычаях, межличностных отношениях и влиянии среды на человека;</a:t>
            </a:r>
          </a:p>
          <a:p>
            <a:r>
              <a:rPr lang="ru-RU" dirty="0"/>
              <a:t>касаются вопросов исторического времени, гражданских идеалов, важности</a:t>
            </a:r>
          </a:p>
          <a:p>
            <a:pPr marL="0" indent="0">
              <a:buNone/>
            </a:pPr>
            <a:r>
              <a:rPr lang="ru-RU" dirty="0"/>
              <a:t>	сохранения исторической памяти, роли личности в истории;</a:t>
            </a:r>
          </a:p>
          <a:p>
            <a:r>
              <a:rPr lang="ru-RU" dirty="0"/>
              <a:t>позволяют задуматься о славе и бесславии, личном и общественном, своём</a:t>
            </a:r>
          </a:p>
          <a:p>
            <a:pPr marL="0" indent="0">
              <a:buNone/>
            </a:pPr>
            <a:r>
              <a:rPr lang="ru-RU" dirty="0"/>
              <a:t>	вкладе в общественный прогресс;</a:t>
            </a:r>
          </a:p>
          <a:p>
            <a:r>
              <a:rPr lang="ru-RU" dirty="0"/>
              <a:t>побуждают рассуждать об образовании и о воспитании, споре поколений и об</a:t>
            </a:r>
          </a:p>
          <a:p>
            <a:pPr marL="0" indent="0">
              <a:buNone/>
            </a:pPr>
            <a:r>
              <a:rPr lang="ru-RU" dirty="0"/>
              <a:t>	общественном благополучии, о народном подвиге и направлениях развития</a:t>
            </a:r>
          </a:p>
          <a:p>
            <a:pPr marL="0" indent="0">
              <a:buNone/>
            </a:pPr>
            <a:r>
              <a:rPr lang="ru-RU" dirty="0"/>
              <a:t>	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1006654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ADDE57-1807-4DFB-9140-3AE0B11B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Раздел 3. Природа и культура в жизни человека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6DE741-39BA-4080-9142-614395353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848" y="1728133"/>
            <a:ext cx="10321765" cy="4999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Темы этого раздела:</a:t>
            </a:r>
          </a:p>
          <a:p>
            <a:pPr algn="just"/>
            <a:r>
              <a:rPr lang="ru-RU" dirty="0"/>
              <a:t>связаны с философскими, социальными, этическими, эстетическими проблемами, вопросами экологии;</a:t>
            </a:r>
          </a:p>
          <a:p>
            <a:pPr algn="just"/>
            <a:r>
              <a:rPr lang="ru-RU" dirty="0"/>
              <a:t>нацеливают на рассуждение об искусстве и науке, о феномене таланта, ценности</a:t>
            </a:r>
          </a:p>
          <a:p>
            <a:pPr marL="0" indent="0" algn="just">
              <a:buNone/>
            </a:pPr>
            <a:r>
              <a:rPr lang="ru-RU" dirty="0"/>
              <a:t>        художественного творчества и научного поиска, о собственных предпочтениях или  	интересах в области искусства и науки;</a:t>
            </a:r>
          </a:p>
          <a:p>
            <a:pPr algn="just"/>
            <a:r>
              <a:rPr lang="ru-RU" dirty="0"/>
              <a:t>касаются миссии художника и ответственности человека науки, значения</a:t>
            </a:r>
          </a:p>
          <a:p>
            <a:pPr marL="0" indent="0" algn="just">
              <a:buNone/>
            </a:pPr>
            <a:r>
              <a:rPr lang="ru-RU" dirty="0"/>
              <a:t>	великих творений искусства и научных открытий (в том числе в связи с</a:t>
            </a:r>
          </a:p>
          <a:p>
            <a:pPr marL="0" indent="0" algn="just">
              <a:buNone/>
            </a:pPr>
            <a:r>
              <a:rPr lang="ru-RU" dirty="0"/>
              <a:t>	юбилейными датами);</a:t>
            </a:r>
          </a:p>
          <a:p>
            <a:pPr algn="just"/>
            <a:r>
              <a:rPr lang="ru-RU" dirty="0"/>
              <a:t>позволяют осмысливать роль культуры в жизни человека, </a:t>
            </a:r>
            <a:r>
              <a:rPr lang="ru-RU" dirty="0">
                <a:solidFill>
                  <a:srgbClr val="FF0000"/>
                </a:solidFill>
              </a:rPr>
              <a:t>связь языка с историей страны, важность бережного отношения к языку</a:t>
            </a:r>
            <a:r>
              <a:rPr lang="ru-RU" dirty="0"/>
              <a:t>, важность</a:t>
            </a:r>
          </a:p>
          <a:p>
            <a:pPr marL="0" indent="0" algn="just">
              <a:buNone/>
            </a:pPr>
            <a:r>
              <a:rPr lang="ru-RU" dirty="0"/>
              <a:t>	исторической памяти, сохранения традиционных ценностей;</a:t>
            </a:r>
          </a:p>
          <a:p>
            <a:pPr algn="just"/>
            <a:r>
              <a:rPr lang="ru-RU" dirty="0"/>
              <a:t>побуждают задуматься о взаимодействии человека и природы, направлениях</a:t>
            </a:r>
          </a:p>
          <a:p>
            <a:pPr marL="0" indent="0" algn="just">
              <a:buNone/>
            </a:pPr>
            <a:r>
              <a:rPr lang="ru-RU" dirty="0"/>
              <a:t>	развития культуры, влиянии искусства и новых технологий на человека. </a:t>
            </a:r>
          </a:p>
        </p:txBody>
      </p:sp>
    </p:spTree>
    <p:extLst>
      <p:ext uri="{BB962C8B-B14F-4D97-AF65-F5344CB8AC3E}">
        <p14:creationId xmlns:p14="http://schemas.microsoft.com/office/powerpoint/2010/main" val="1759460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83D8EA-4F4E-4CC9-AF3C-250E3A919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4129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Обратите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6CE9958-D201-45AF-B758-1ED5BEEA9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961" y="1510018"/>
            <a:ext cx="10343626" cy="4723872"/>
          </a:xfrm>
        </p:spPr>
        <p:txBody>
          <a:bodyPr/>
          <a:lstStyle/>
          <a:p>
            <a:r>
              <a:rPr lang="ru-RU" dirty="0"/>
              <a:t>«Темы привязаны к определенным разделам и подразделам банка, но сочинение участника может быть написано так, что по содержанию оно окажется ближе другому разделу. Участник вправе выбирать свой ракурс раскрытия темы, который может совпасть или не совпасть с комментариями к разделу, в рамках которого сформулирована тема. </a:t>
            </a:r>
          </a:p>
          <a:p>
            <a:pPr marL="0" indent="0">
              <a:buNone/>
            </a:pPr>
            <a:r>
              <a:rPr lang="ru-RU" dirty="0"/>
              <a:t>Например, рассуждая на тему «Как, по-Вашему, связаны понятия чести и совести?» (тема прикреплена к разделу 1) участник может выйти на проблематику раздела 2 и рассмотреть связь указанных понятий в ракурсе семейных или общественных ценностей. Рассуждая о чести и совести, участник вправе писать об ответственности человека науки, о научной совести (см. комментарий к разделу 3)».</a:t>
            </a:r>
          </a:p>
          <a:p>
            <a:pPr marL="0" indent="0">
              <a:buNone/>
            </a:pPr>
            <a:r>
              <a:rPr lang="ru-RU" dirty="0"/>
              <a:t>					(Методические рекомендации по организации 						и проведению 	итогового сочинения 							(изложения) в 2023/24 учебном году)</a:t>
            </a:r>
          </a:p>
        </p:txBody>
      </p:sp>
    </p:spTree>
    <p:extLst>
      <p:ext uri="{BB962C8B-B14F-4D97-AF65-F5344CB8AC3E}">
        <p14:creationId xmlns:p14="http://schemas.microsoft.com/office/powerpoint/2010/main" val="409514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66B5AD-65A4-4AE6-8306-4BAEC6914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Итоговое изложение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18369B-3190-44CA-BC88-7C9746DF5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Текст из открытого банка изложений (см. сайт ФГБНУ «ФИПИ»)</a:t>
            </a:r>
          </a:p>
          <a:p>
            <a:r>
              <a:rPr lang="ru-RU" sz="2800" dirty="0"/>
              <a:t>Тексты распределены по трем разделам с учетом их содержательно-тематической направленности.</a:t>
            </a:r>
          </a:p>
          <a:p>
            <a:r>
              <a:rPr lang="ru-RU" sz="2800" dirty="0"/>
              <a:t>Все тексты принадлежат отечественным авторам.</a:t>
            </a:r>
          </a:p>
          <a:p>
            <a:r>
              <a:rPr lang="ru-RU" sz="2800" dirty="0"/>
              <a:t>Объём текстов – 300-380 слов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341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8F7306-15FA-4615-892C-1342C76F3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Разделы банка изложений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7252CF3-9AAB-468F-B5FE-9D39BC0CA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345" y="1770077"/>
            <a:ext cx="10687574" cy="483205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Раздел 1. Нравственные ценности</a:t>
            </a:r>
          </a:p>
          <a:p>
            <a:pPr marL="0" indent="0">
              <a:buNone/>
            </a:pPr>
            <a:r>
              <a:rPr lang="ru-RU" dirty="0"/>
              <a:t>Включены тексты о добре, счастье, любви, правде, дружбе, милосердии, творчестве;</a:t>
            </a:r>
          </a:p>
          <a:p>
            <a:pPr marL="0" indent="0">
              <a:buNone/>
            </a:pPr>
            <a:r>
              <a:rPr lang="ru-RU" dirty="0"/>
              <a:t>в них поднимаются вопросы, связанные с духовными ценностями, нравственным выбором человека, межличностными отношениями.</a:t>
            </a:r>
          </a:p>
          <a:p>
            <a:r>
              <a:rPr lang="ru-RU" b="1" dirty="0">
                <a:solidFill>
                  <a:srgbClr val="FF0000"/>
                </a:solidFill>
              </a:rPr>
              <a:t>Раздел 2. Мир природы</a:t>
            </a:r>
          </a:p>
          <a:p>
            <a:pPr marL="0" indent="0">
              <a:buNone/>
            </a:pPr>
            <a:r>
              <a:rPr lang="ru-RU" dirty="0"/>
              <a:t>Включены тексты о красоте окружающего мира, поводках животных, их дружбе</a:t>
            </a:r>
          </a:p>
          <a:p>
            <a:pPr marL="0" indent="0">
              <a:buNone/>
            </a:pPr>
            <a:r>
              <a:rPr lang="ru-RU" dirty="0"/>
              <a:t>с человеком; тексты побуждают задуматься об экологических проблемах, жизненных</a:t>
            </a:r>
          </a:p>
          <a:p>
            <a:pPr marL="0" indent="0">
              <a:buNone/>
            </a:pPr>
            <a:r>
              <a:rPr lang="ru-RU" dirty="0"/>
              <a:t>уроках, которые природа преподает человеку.</a:t>
            </a:r>
          </a:p>
          <a:p>
            <a:r>
              <a:rPr lang="ru-RU" b="1" dirty="0">
                <a:solidFill>
                  <a:srgbClr val="FF0000"/>
                </a:solidFill>
              </a:rPr>
              <a:t>Раздел 3. События истории</a:t>
            </a:r>
          </a:p>
          <a:p>
            <a:pPr marL="0" indent="0">
              <a:buNone/>
            </a:pPr>
            <a:r>
              <a:rPr lang="ru-RU" dirty="0"/>
              <a:t>Включены страницы биографий выдающихся деятелей культуры, науки и техники,</a:t>
            </a:r>
          </a:p>
          <a:p>
            <a:pPr marL="0" indent="0">
              <a:buNone/>
            </a:pPr>
            <a:r>
              <a:rPr lang="ru-RU" dirty="0"/>
              <a:t>а также тексты, позволяющие вспомнить важные события отечественной истории </a:t>
            </a:r>
            <a:r>
              <a:rPr lang="ru-RU" dirty="0" err="1"/>
              <a:t>мирногои</a:t>
            </a:r>
            <a:r>
              <a:rPr lang="ru-RU" dirty="0"/>
              <a:t> военного времени, подвиги на фронте и в тылу.</a:t>
            </a:r>
          </a:p>
        </p:txBody>
      </p:sp>
    </p:spTree>
    <p:extLst>
      <p:ext uri="{BB962C8B-B14F-4D97-AF65-F5344CB8AC3E}">
        <p14:creationId xmlns:p14="http://schemas.microsoft.com/office/powerpoint/2010/main" val="2728462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4C24B68-0495-4B5E-92CD-942BBB7E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Рекомендации по подготовке к ИС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C3B3A22-F4B2-49C2-BA61-8F7DA85F2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Общие вопросы</a:t>
            </a:r>
          </a:p>
        </p:txBody>
      </p:sp>
    </p:spTree>
    <p:extLst>
      <p:ext uri="{BB962C8B-B14F-4D97-AF65-F5344CB8AC3E}">
        <p14:creationId xmlns:p14="http://schemas.microsoft.com/office/powerpoint/2010/main" val="386750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AFBE13E-77E5-4D82-B553-C82FD3973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525" y="436228"/>
            <a:ext cx="9756396" cy="679508"/>
          </a:xfrm>
        </p:spPr>
        <p:txBody>
          <a:bodyPr>
            <a:normAutofit fontScale="90000"/>
          </a:bodyPr>
          <a:lstStyle/>
          <a:p>
            <a:r>
              <a:rPr lang="ru-RU" dirty="0"/>
              <a:t>Обратите внимание!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9609E2E6-CC17-417B-AF01-754928ACF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Сочинение представляет собой </a:t>
            </a:r>
            <a:r>
              <a:rPr lang="ru-RU" sz="2400" b="1" dirty="0">
                <a:solidFill>
                  <a:srgbClr val="FF0000"/>
                </a:solidFill>
              </a:rPr>
              <a:t>самостоятельную</a:t>
            </a:r>
            <a:r>
              <a:rPr lang="ru-RU" sz="2400" dirty="0"/>
              <a:t> письменную работу, предполагающую изложение обучающимися </a:t>
            </a:r>
            <a:r>
              <a:rPr lang="ru-RU" sz="2400" b="1" dirty="0">
                <a:solidFill>
                  <a:srgbClr val="FF0000"/>
                </a:solidFill>
              </a:rPr>
              <a:t>своих</a:t>
            </a:r>
            <a:r>
              <a:rPr lang="ru-RU" sz="2400" dirty="0"/>
              <a:t> мыслей на заданную тему</a:t>
            </a:r>
          </a:p>
        </p:txBody>
      </p:sp>
    </p:spTree>
    <p:extLst>
      <p:ext uri="{BB962C8B-B14F-4D97-AF65-F5344CB8AC3E}">
        <p14:creationId xmlns:p14="http://schemas.microsoft.com/office/powerpoint/2010/main" val="476531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EAD2314-FA00-45CA-BC95-77746C181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965" y="624110"/>
            <a:ext cx="9801647" cy="533571"/>
          </a:xfrm>
        </p:spPr>
        <p:txBody>
          <a:bodyPr>
            <a:normAutofit fontScale="90000"/>
          </a:bodyPr>
          <a:lstStyle/>
          <a:p>
            <a:r>
              <a:rPr lang="ru-RU" dirty="0"/>
              <a:t>Интернет-ресурсы (рекомендации ФИПИ)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570F101B-C9A8-4FC2-BAC6-F042DB71C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2965" y="1619075"/>
            <a:ext cx="9801647" cy="4614815"/>
          </a:xfrm>
        </p:spPr>
        <p:txBody>
          <a:bodyPr/>
          <a:lstStyle/>
          <a:p>
            <a:r>
              <a:rPr lang="en-US" sz="2800" dirty="0"/>
              <a:t>https://</a:t>
            </a:r>
            <a:r>
              <a:rPr lang="ru-RU" sz="2800" dirty="0" err="1"/>
              <a:t>урок.рф</a:t>
            </a:r>
            <a:endParaRPr lang="ru-RU" sz="2800" dirty="0"/>
          </a:p>
          <a:p>
            <a:r>
              <a:rPr lang="en-US" sz="2800" dirty="0"/>
              <a:t>https://sochinenie11.ru/</a:t>
            </a:r>
          </a:p>
          <a:p>
            <a:r>
              <a:rPr lang="en-US" sz="2800" dirty="0"/>
              <a:t>https://mogu-pisat.ru/stat/rasbor_poletov/?ELEMENT_ID=5744</a:t>
            </a:r>
          </a:p>
          <a:p>
            <a:r>
              <a:rPr lang="en-US" sz="2800" dirty="0"/>
              <a:t>https://4ege.ru/sochinenie/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432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833383-C6C9-48FE-8F0A-55A5ABAF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Организационные вопросы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D5D213-2BEE-40FC-8B5A-E07F1AC1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Сроки проведения – первая среда декабря (дополнительные сроки - в первую среду февраля и вторую среду апреля)</a:t>
            </a:r>
          </a:p>
          <a:p>
            <a:r>
              <a:rPr lang="ru-RU" sz="2800" dirty="0"/>
              <a:t>Время работы – 3часа 55 минут (для участников ИС с ОВЗ время увеличивается на 1,5 часа)</a:t>
            </a:r>
          </a:p>
        </p:txBody>
      </p:sp>
    </p:spTree>
    <p:extLst>
      <p:ext uri="{BB962C8B-B14F-4D97-AF65-F5344CB8AC3E}">
        <p14:creationId xmlns:p14="http://schemas.microsoft.com/office/powerpoint/2010/main" val="2601248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6C7C99-62EE-4A77-973F-149C1935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133" y="453006"/>
            <a:ext cx="9776480" cy="763398"/>
          </a:xfrm>
        </p:spPr>
        <p:txBody>
          <a:bodyPr>
            <a:noAutofit/>
          </a:bodyPr>
          <a:lstStyle/>
          <a:p>
            <a:r>
              <a:rPr lang="ru-RU" sz="2800" dirty="0"/>
              <a:t>Общие рекомендации по организации систематической подготовки к ИС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CE3787-01D2-499B-B7A4-3717D49F3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35" y="1702965"/>
            <a:ext cx="10754686" cy="4890782"/>
          </a:xfrm>
        </p:spPr>
        <p:txBody>
          <a:bodyPr/>
          <a:lstStyle/>
          <a:p>
            <a:pPr lvl="0"/>
            <a:r>
              <a:rPr lang="ru-RU" dirty="0"/>
              <a:t>Для мониторинга умений написания итогового сочинения следует провести </a:t>
            </a:r>
            <a:r>
              <a:rPr lang="ru-RU" b="1" dirty="0"/>
              <a:t>не менее трех</a:t>
            </a:r>
            <a:r>
              <a:rPr lang="ru-RU" dirty="0"/>
              <a:t> контрольных сочинений в течение учебного года. </a:t>
            </a:r>
          </a:p>
          <a:p>
            <a:pPr lvl="0"/>
            <a:r>
              <a:rPr lang="ru-RU" dirty="0"/>
              <a:t>На уроках следует выполнять задания, связанные с формированием как конкретных умений, так и их комплекса, необходимого для написания сочинения.</a:t>
            </a:r>
          </a:p>
          <a:p>
            <a:pPr lvl="0"/>
            <a:r>
              <a:rPr lang="ru-RU" dirty="0"/>
              <a:t>Работу над ошибками сочинений следует проводить </a:t>
            </a:r>
            <a:r>
              <a:rPr lang="ru-RU" b="1" dirty="0"/>
              <a:t>с опорой на критерии оценки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При анализе сочинений необходимо цитировать и обсуждать фрагменты удачных работ; определять направления доработки текстов (находить неудачные формулировки мыслей, практиковать альтернативный подбор доказательств и примеров или способов перехода от одной мысли к другой, продумывать варианты вступления и заключения, предлагать альтернативный литературный контекст и др.).</a:t>
            </a:r>
          </a:p>
          <a:p>
            <a:pPr lvl="0"/>
            <a:r>
              <a:rPr lang="ru-RU" dirty="0"/>
              <a:t>Для улучшения качества сочинений полезно проводить индивидуальные собеседования с обучающимися по конкретным замечаниям к их работам.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131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rmAutofit fontScale="90000"/>
          </a:bodyPr>
          <a:lstStyle/>
          <a:p>
            <a:r>
              <a:rPr lang="ru-RU" dirty="0"/>
              <a:t>Требование 1 (объём ИС)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5694" y="1652630"/>
            <a:ext cx="8741329" cy="4258591"/>
          </a:xfrm>
        </p:spPr>
        <p:txBody>
          <a:bodyPr/>
          <a:lstStyle/>
          <a:p>
            <a:r>
              <a:rPr lang="ru-RU" sz="2000" dirty="0"/>
              <a:t>«Незачёт» получили </a:t>
            </a:r>
            <a:r>
              <a:rPr lang="ru-RU" sz="2000" b="1" dirty="0"/>
              <a:t>0,4%</a:t>
            </a:r>
          </a:p>
          <a:p>
            <a:r>
              <a:rPr lang="ru-RU" sz="2000" dirty="0"/>
              <a:t>Более 70% работ содержат от 250 до 350 слов</a:t>
            </a:r>
          </a:p>
          <a:p>
            <a:r>
              <a:rPr lang="ru-RU" sz="2000" b="1" dirty="0"/>
              <a:t>Объём и содержание сочинения напрямую не связаны</a:t>
            </a:r>
            <a:r>
              <a:rPr lang="ru-RU" sz="2000" dirty="0"/>
              <a:t>, но можно отметить некоторые тенденции</a:t>
            </a:r>
          </a:p>
          <a:p>
            <a:r>
              <a:rPr lang="ru-RU" sz="2000" dirty="0"/>
              <a:t>Как правило, работы маленького объёма (250+ ) отличаются поверхностным раскрытием темы, слабой аргументацией</a:t>
            </a:r>
          </a:p>
          <a:p>
            <a:r>
              <a:rPr lang="ru-RU" sz="2000" dirty="0"/>
              <a:t>Существенное превышение объёма в двух случаях: свободное владение материалом и «излишнее» привлечение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73087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r>
              <a:rPr lang="ru-RU" sz="3600" dirty="0"/>
              <a:t>Требование 2 (самостоятельность)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>
            <a:normAutofit/>
          </a:bodyPr>
          <a:lstStyle/>
          <a:p>
            <a:r>
              <a:rPr lang="ru-RU" sz="2400" dirty="0"/>
              <a:t>Незачёт - 0,5%</a:t>
            </a:r>
          </a:p>
          <a:p>
            <a:r>
              <a:rPr lang="ru-RU" sz="2400" dirty="0"/>
              <a:t>Не допускается не только списывание сочинения или его фрагментов из какого-либо источника, но и  воспроизведение по памяти чужого текста (работа другого участника, текст, опубликованный в бумажном и (или) электронном виде, и др.). </a:t>
            </a:r>
          </a:p>
          <a:p>
            <a:r>
              <a:rPr lang="ru-RU" sz="2400" dirty="0"/>
              <a:t>Сокращается число работ, в которых очевиден шаблон, сочинений, тяготеющих к использованию штампов в выражении мыслей, композиции и логике изложения</a:t>
            </a:r>
          </a:p>
        </p:txBody>
      </p:sp>
    </p:spTree>
    <p:extLst>
      <p:ext uri="{BB962C8B-B14F-4D97-AF65-F5344CB8AC3E}">
        <p14:creationId xmlns:p14="http://schemas.microsoft.com/office/powerpoint/2010/main" val="558567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r>
              <a:rPr lang="ru-RU" sz="3200" dirty="0"/>
              <a:t>Требование 2. Типичные недостатки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>
            <a:normAutofit/>
          </a:bodyPr>
          <a:lstStyle/>
          <a:p>
            <a:r>
              <a:rPr lang="ru-RU" sz="2400" dirty="0"/>
              <a:t>«Зависимость» от клише</a:t>
            </a:r>
          </a:p>
          <a:p>
            <a:r>
              <a:rPr lang="ru-RU" sz="2400" dirty="0"/>
              <a:t>Выученные заготовки (часто низкого качества)</a:t>
            </a:r>
          </a:p>
        </p:txBody>
      </p:sp>
    </p:spTree>
    <p:extLst>
      <p:ext uri="{BB962C8B-B14F-4D97-AF65-F5344CB8AC3E}">
        <p14:creationId xmlns:p14="http://schemas.microsoft.com/office/powerpoint/2010/main" val="2510072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80162"/>
            <a:ext cx="8911687" cy="474848"/>
          </a:xfrm>
        </p:spPr>
        <p:txBody>
          <a:bodyPr>
            <a:noAutofit/>
          </a:bodyPr>
          <a:lstStyle/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№1 «Соответствие теме»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/>
          <a:lstStyle/>
          <a:p>
            <a:r>
              <a:rPr lang="ru-RU" dirty="0"/>
              <a:t>«Незачёт» - 1,66%</a:t>
            </a:r>
          </a:p>
          <a:p>
            <a:r>
              <a:rPr lang="ru-RU" dirty="0"/>
              <a:t>Сочинения, где по критерию 1 выставлен зачёт, сочинение содержательно соотнесено с поставленной задачей, но тема раскрыта поверхностно -  около 35%</a:t>
            </a:r>
          </a:p>
          <a:p>
            <a:r>
              <a:rPr lang="ru-RU" dirty="0"/>
              <a:t>Следует отметить усиление при подготовке к сочинению роли словарей и справочников </a:t>
            </a:r>
          </a:p>
        </p:txBody>
      </p:sp>
    </p:spTree>
    <p:extLst>
      <p:ext uri="{BB962C8B-B14F-4D97-AF65-F5344CB8AC3E}">
        <p14:creationId xmlns:p14="http://schemas.microsoft.com/office/powerpoint/2010/main" val="63112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80162"/>
            <a:ext cx="8911687" cy="474848"/>
          </a:xfrm>
        </p:spPr>
        <p:txBody>
          <a:bodyPr>
            <a:noAutofit/>
          </a:bodyPr>
          <a:lstStyle/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№1 . Достоинства работ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/>
          <a:lstStyle/>
          <a:p>
            <a:r>
              <a:rPr lang="ru-RU" dirty="0"/>
              <a:t>Понимание сущности темы сочинения и выявление смысла ключевых понятий</a:t>
            </a:r>
          </a:p>
          <a:p>
            <a:r>
              <a:rPr lang="ru-RU" dirty="0"/>
              <a:t>Способность подойти к проблеме с разных сторон</a:t>
            </a:r>
          </a:p>
          <a:p>
            <a:r>
              <a:rPr lang="ru-RU" dirty="0"/>
              <a:t>Умение продуктивно сузить тему, выбрать путь ее раскрытия</a:t>
            </a:r>
          </a:p>
        </p:txBody>
      </p:sp>
    </p:spTree>
    <p:extLst>
      <p:ext uri="{BB962C8B-B14F-4D97-AF65-F5344CB8AC3E}">
        <p14:creationId xmlns:p14="http://schemas.microsoft.com/office/powerpoint/2010/main" val="3719418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80162"/>
            <a:ext cx="8911687" cy="474848"/>
          </a:xfrm>
        </p:spPr>
        <p:txBody>
          <a:bodyPr>
            <a:noAutofit/>
          </a:bodyPr>
          <a:lstStyle/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№1. Типичные недостатки 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Тезис излишне краток. Зачастую вся вступительная часть представляет собой вопрос (формулировка темы) и ответ на него одним предложением</a:t>
            </a:r>
          </a:p>
          <a:p>
            <a:r>
              <a:rPr lang="ru-RU" dirty="0"/>
              <a:t>Отсутствие собственных размышлений по теме</a:t>
            </a:r>
          </a:p>
          <a:p>
            <a:r>
              <a:rPr lang="ru-RU" dirty="0"/>
              <a:t>	Подмена предлагаемой темы другой, отчасти ей созвучной, включение в сочинение избыточной информации о писателях и их произведениях вне связи с содержательным аспектом, указанным в теме</a:t>
            </a:r>
          </a:p>
          <a:p>
            <a:r>
              <a:rPr lang="ru-RU" dirty="0"/>
              <a:t>Неумение выявить ключевое слово в теме и в соответствии с ним определить ракурс раскрытия темы во вступлении к работе</a:t>
            </a:r>
          </a:p>
          <a:p>
            <a:r>
              <a:rPr lang="ru-RU" dirty="0"/>
              <a:t>Недостаточная глубина и отсутствие точности в понимании терминов и нравственно-психологических понятий, встречающихся в формулировках тем</a:t>
            </a:r>
          </a:p>
          <a:p>
            <a:r>
              <a:rPr lang="ru-RU" dirty="0"/>
              <a:t>Использование схемы, трафарета</a:t>
            </a:r>
          </a:p>
          <a:p>
            <a:r>
              <a:rPr lang="ru-RU" dirty="0"/>
              <a:t>Необоснованные обобщения, категоричность и прямолинейность суждений</a:t>
            </a:r>
          </a:p>
          <a:p>
            <a:r>
              <a:rPr lang="ru-RU" dirty="0"/>
              <a:t>Незнание формата итогового сочинения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058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№2 «Аргументация, привлечение литературного материала»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/>
          <a:lstStyle/>
          <a:p>
            <a:r>
              <a:rPr lang="ru-RU" dirty="0"/>
              <a:t>«Незачёт» – 2,6%</a:t>
            </a:r>
          </a:p>
          <a:p>
            <a:r>
              <a:rPr lang="ru-RU" dirty="0"/>
              <a:t>Чаще всего привлекались в качестве аргументов:</a:t>
            </a:r>
          </a:p>
          <a:p>
            <a:pPr marL="0" indent="0">
              <a:buNone/>
            </a:pPr>
            <a:r>
              <a:rPr lang="ru-RU" dirty="0"/>
              <a:t>	«Капитанская дочка» и «Евгений Онегин» А.С. Пушкина, «Война и мир» Л.Н. Толстого, «Преступление и наказание» Ф.М. Достоевского, «Попрыгунья» А.П. Чехова, «Обломов И.А. Гончарова. Из литературы 20 в.: «Юшка» А. Платонова, «Судьба человека» М.А. Шолохова, «Старуха </a:t>
            </a:r>
            <a:r>
              <a:rPr lang="ru-RU" dirty="0" err="1"/>
              <a:t>Изергиль</a:t>
            </a:r>
            <a:r>
              <a:rPr lang="ru-RU" dirty="0"/>
              <a:t>» и другие рассказы М. Горького, «Мастер и Маргарита « М.А. Булгакова, произведения А.И. Солженицына, Б. Васильева, В. Быкова.</a:t>
            </a:r>
          </a:p>
          <a:p>
            <a:r>
              <a:rPr lang="ru-RU" dirty="0"/>
              <a:t>Чаще всего используются два литературных примера (два произведения)</a:t>
            </a:r>
          </a:p>
          <a:p>
            <a:pPr marL="0" indent="0">
              <a:buNone/>
            </a:pPr>
            <a:r>
              <a:rPr lang="ru-RU" dirty="0"/>
              <a:t>	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7023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№2 . Типичные недостатки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/>
          <a:lstStyle/>
          <a:p>
            <a:r>
              <a:rPr lang="ru-RU" dirty="0"/>
              <a:t>	Подмена анализа пересказом. Искусственное увеличение объема сочинения за счет пересказа сюжета произведений</a:t>
            </a:r>
          </a:p>
          <a:p>
            <a:r>
              <a:rPr lang="ru-RU" dirty="0"/>
              <a:t>	Незнание содержания знаковых произведений отечественной классики. Большое количество фактических ошибок</a:t>
            </a:r>
          </a:p>
          <a:p>
            <a:r>
              <a:rPr lang="ru-RU" dirty="0"/>
              <a:t>Наивно-примитивное понимание текста произведения</a:t>
            </a:r>
          </a:p>
          <a:p>
            <a:r>
              <a:rPr lang="ru-RU" dirty="0"/>
              <a:t>Однообразие подходов выпускников к отбору литературных примеров</a:t>
            </a:r>
          </a:p>
          <a:p>
            <a:r>
              <a:rPr lang="ru-RU" dirty="0"/>
              <a:t>Редко используются произведения, не входящие в образовательную программу</a:t>
            </a:r>
          </a:p>
          <a:p>
            <a:r>
              <a:rPr lang="ru-RU" dirty="0"/>
              <a:t> Шаблонная парность (одинаковые пары) литературных примеров, что косвенно свидетельствует об опоре на заготовку на основе внешнего источника</a:t>
            </a:r>
          </a:p>
        </p:txBody>
      </p:sp>
    </p:spTree>
    <p:extLst>
      <p:ext uri="{BB962C8B-B14F-4D97-AF65-F5344CB8AC3E}">
        <p14:creationId xmlns:p14="http://schemas.microsoft.com/office/powerpoint/2010/main" val="24708892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№2 . Способы привлечения литературного материала в итоговое сочинение </a:t>
            </a: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602297"/>
            <a:ext cx="9877148" cy="4451538"/>
          </a:xfrm>
        </p:spPr>
        <p:txBody>
          <a:bodyPr/>
          <a:lstStyle/>
          <a:p>
            <a:r>
              <a:rPr lang="ru-RU" dirty="0"/>
              <a:t>Комментированный пересказ содержания литературного произведения</a:t>
            </a:r>
          </a:p>
          <a:p>
            <a:r>
              <a:rPr lang="ru-RU" dirty="0"/>
              <a:t>Аспектная характеристика литературного героя</a:t>
            </a:r>
          </a:p>
          <a:p>
            <a:r>
              <a:rPr lang="ru-RU" dirty="0"/>
              <a:t>Обращение к системе образов произведения</a:t>
            </a:r>
          </a:p>
          <a:p>
            <a:r>
              <a:rPr lang="ru-RU" dirty="0"/>
              <a:t> Сопоставление фрагментов и героев разных произведений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26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7D0078C-5626-4CD6-BE76-57629F25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закрытого банка тем ИС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7BFE5CE-DCAE-4CBF-9422-592B9E5763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531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№2 . Возможные тренировочные упражнения</a:t>
            </a: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602297"/>
            <a:ext cx="9877148" cy="44515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— включить в пересказ фрагмента из произведения комментирование и оценку поступков героев;</a:t>
            </a:r>
          </a:p>
          <a:p>
            <a:r>
              <a:rPr lang="ru-RU" dirty="0"/>
              <a:t>— сформулировать несколько аргументов для доказательства своих мыслей, подкрепив их примерами из текста;</a:t>
            </a:r>
          </a:p>
          <a:p>
            <a:r>
              <a:rPr lang="ru-RU" dirty="0"/>
              <a:t>— исключить из сочинения литературные примеры, не относящиеся к теме;</a:t>
            </a:r>
          </a:p>
          <a:p>
            <a:r>
              <a:rPr lang="ru-RU" dirty="0"/>
              <a:t>— заменить перечисление произведений и авторов литературными примерами, обратившись к системе персонажей, проблематике произведения и т.д.;</a:t>
            </a:r>
          </a:p>
          <a:p>
            <a:r>
              <a:rPr lang="ru-RU" dirty="0"/>
              <a:t>— определить, соответствуют ли литературные примеры выдвинутым тезисам и аргументам;</a:t>
            </a:r>
          </a:p>
          <a:p>
            <a:r>
              <a:rPr lang="ru-RU" dirty="0"/>
              <a:t>— аргументировать тезис примерами, используя характеристику литературного героя;</a:t>
            </a:r>
          </a:p>
          <a:p>
            <a:r>
              <a:rPr lang="ru-RU" dirty="0"/>
              <a:t>— доказать свою мысль, сопоставив героев и события разных произведений;</a:t>
            </a:r>
          </a:p>
          <a:p>
            <a:r>
              <a:rPr lang="ru-RU" dirty="0"/>
              <a:t>— исправить фактические ошибки</a:t>
            </a:r>
          </a:p>
        </p:txBody>
      </p:sp>
    </p:spTree>
    <p:extLst>
      <p:ext uri="{BB962C8B-B14F-4D97-AF65-F5344CB8AC3E}">
        <p14:creationId xmlns:p14="http://schemas.microsoft.com/office/powerpoint/2010/main" val="816858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№3 . «Композиция и логика рассуждения»</a:t>
            </a: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602297"/>
            <a:ext cx="9877148" cy="4451538"/>
          </a:xfrm>
        </p:spPr>
        <p:txBody>
          <a:bodyPr>
            <a:normAutofit/>
          </a:bodyPr>
          <a:lstStyle/>
          <a:p>
            <a:r>
              <a:rPr lang="ru-RU" dirty="0"/>
              <a:t>Незачёт – 11,3%</a:t>
            </a:r>
          </a:p>
        </p:txBody>
      </p:sp>
    </p:spTree>
    <p:extLst>
      <p:ext uri="{BB962C8B-B14F-4D97-AF65-F5344CB8AC3E}">
        <p14:creationId xmlns:p14="http://schemas.microsoft.com/office/powerpoint/2010/main" val="1456770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№3 . Типичные ошибки</a:t>
            </a: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5852" y="1342239"/>
            <a:ext cx="9868759" cy="471159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небольшом вступлении ученик пытается сформулировать проблему и своё понимание этой проблемы, но часто непосредственно к ответу на вопрос, поставленный в теми сочинения, отношение имеет одно предложение. Далее мы видим достаточно объёмную основную часть, в которой ученик, как правило, обращается к двум произведениям, но связь между тезисом и аргументами просматривается плохо, потому что ученики в основном просто передают сюжетную линию произведения, т.е. примеры не становятся аргументами.</a:t>
            </a:r>
          </a:p>
          <a:p>
            <a:r>
              <a:rPr lang="ru-RU" dirty="0"/>
              <a:t>Зная о том, что композиция сочинения-рассуждения предполагает заключение, ученик графически и синтаксически (например, про помощи вводного слова) оформляет  какую-то часть текста как вывод. Однако на самом деле этот последний абзац выводом не является, т.к. в нём выводится какая-то новая мысль, по сути новый тезис, который уже никакого подтверждения не получает. Такое заключение содержательно не связано ни с вступлением, ни с основной частью сочинения.</a:t>
            </a:r>
          </a:p>
          <a:p>
            <a:r>
              <a:rPr lang="ru-RU" dirty="0"/>
              <a:t>Отсутствие микровывода после примера. Т.е. текст литературного произведения привлекается (хотя бы на уровне общих рассуждений и пересказа), а объяснений, какое отношение этот текст имеет к поставленной проблеме, нет.</a:t>
            </a:r>
          </a:p>
          <a:p>
            <a:r>
              <a:rPr lang="ru-RU" dirty="0"/>
              <a:t>Большое количество логических ошибок разного рода. По дополнительной информации, полученной из ОО и при перепроверке работ, в каждой третьей работе (около 28%) есть грубые логические ошибки.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864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№3 . «Композиция и логика рассуждения»</a:t>
            </a: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602297"/>
            <a:ext cx="9877148" cy="4451538"/>
          </a:xfrm>
        </p:spPr>
        <p:txBody>
          <a:bodyPr>
            <a:normAutofit/>
          </a:bodyPr>
          <a:lstStyle/>
          <a:p>
            <a:r>
              <a:rPr lang="ru-RU" dirty="0"/>
              <a:t>Наибольшие затруднения обучающихся вызывает формулировка тезиса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Необходимо обращать внимание обучающихся на качественные характеристики тезиса (определенность, ясность, четкость), поскольку он становится отправной точкой для дальнейших рассуждений.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(</a:t>
            </a:r>
            <a:r>
              <a:rPr lang="ru-RU" i="1" dirty="0"/>
              <a:t>Тема мечты/реальности/отцов/детей /мести/великодушия … с давних времен интересует человечество. Об этом написано множество научных исследований, книг, снято фильмов. Над этим понятием/ вопросом/ проблемой задумывались многие мыслители, ученые, художники. Всю свою жизнь человек/человечество/люди/множество людей/писатели/поэты ломали головы/размышляли/искали ответы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xmlns="" id="{2A75B09C-19A4-4530-91C0-8CD376C0A1E9}"/>
              </a:ext>
            </a:extLst>
          </p:cNvPr>
          <p:cNvSpPr/>
          <p:nvPr/>
        </p:nvSpPr>
        <p:spPr>
          <a:xfrm>
            <a:off x="5645791" y="1996580"/>
            <a:ext cx="578840" cy="4748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985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 4 «Качество письменной речи»</a:t>
            </a: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602297"/>
            <a:ext cx="9877148" cy="4451538"/>
          </a:xfrm>
        </p:spPr>
        <p:txBody>
          <a:bodyPr>
            <a:normAutofit/>
          </a:bodyPr>
          <a:lstStyle/>
          <a:p>
            <a:r>
              <a:rPr lang="ru-RU" dirty="0"/>
              <a:t>«Незачёт» – 17%</a:t>
            </a:r>
          </a:p>
        </p:txBody>
      </p:sp>
    </p:spTree>
    <p:extLst>
      <p:ext uri="{BB962C8B-B14F-4D97-AF65-F5344CB8AC3E}">
        <p14:creationId xmlns:p14="http://schemas.microsoft.com/office/powerpoint/2010/main" val="38399119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 4. Типичные ошибки</a:t>
            </a:r>
            <a:b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602297"/>
            <a:ext cx="9877148" cy="4451538"/>
          </a:xfrm>
        </p:spPr>
        <p:txBody>
          <a:bodyPr>
            <a:normAutofit/>
          </a:bodyPr>
          <a:lstStyle/>
          <a:p>
            <a:r>
              <a:rPr lang="ru-RU" dirty="0"/>
              <a:t>Тавтология и плеоназм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dirty="0">
                <a:solidFill>
                  <a:srgbClr val="FF0000"/>
                </a:solidFill>
              </a:rPr>
              <a:t>описанные писателем </a:t>
            </a:r>
            <a:r>
              <a:rPr lang="ru-RU" dirty="0"/>
              <a:t>события;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dirty="0">
                <a:solidFill>
                  <a:srgbClr val="FF0000"/>
                </a:solidFill>
              </a:rPr>
              <a:t>направить</a:t>
            </a:r>
            <a:r>
              <a:rPr lang="ru-RU" dirty="0"/>
              <a:t> в </a:t>
            </a:r>
            <a:r>
              <a:rPr lang="ru-RU" dirty="0">
                <a:solidFill>
                  <a:srgbClr val="FF0000"/>
                </a:solidFill>
              </a:rPr>
              <a:t>правильное</a:t>
            </a:r>
            <a:r>
              <a:rPr lang="ru-RU" dirty="0"/>
              <a:t> русло;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dirty="0">
                <a:solidFill>
                  <a:srgbClr val="FF0000"/>
                </a:solidFill>
              </a:rPr>
              <a:t>тема</a:t>
            </a:r>
            <a:r>
              <a:rPr lang="ru-RU" dirty="0"/>
              <a:t> путешествия – одна из интересных </a:t>
            </a:r>
            <a:r>
              <a:rPr lang="ru-RU" dirty="0">
                <a:solidFill>
                  <a:srgbClr val="FF0000"/>
                </a:solidFill>
              </a:rPr>
              <a:t>тем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	- Остап </a:t>
            </a:r>
            <a:r>
              <a:rPr lang="ru-RU" dirty="0">
                <a:solidFill>
                  <a:srgbClr val="FF0000"/>
                </a:solidFill>
              </a:rPr>
              <a:t>верен</a:t>
            </a:r>
            <a:r>
              <a:rPr lang="ru-RU" dirty="0"/>
              <a:t> своей </a:t>
            </a:r>
            <a:r>
              <a:rPr lang="ru-RU" dirty="0">
                <a:solidFill>
                  <a:srgbClr val="FF0000"/>
                </a:solidFill>
              </a:rPr>
              <a:t>вере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	- прийти к общему компромиссу;</a:t>
            </a:r>
          </a:p>
          <a:p>
            <a:pPr marL="0" indent="0">
              <a:buNone/>
            </a:pPr>
            <a:r>
              <a:rPr lang="ru-RU" dirty="0"/>
              <a:t>	- показывает большую библиотеку книг;</a:t>
            </a:r>
          </a:p>
          <a:p>
            <a:pPr marL="0" indent="0">
              <a:buNone/>
            </a:pPr>
            <a:r>
              <a:rPr lang="ru-RU" dirty="0"/>
              <a:t>	- взаимосвязаны друг с другом;</a:t>
            </a:r>
          </a:p>
          <a:p>
            <a:pPr marL="0" indent="0">
              <a:buNone/>
            </a:pPr>
            <a:r>
              <a:rPr lang="ru-RU" dirty="0"/>
              <a:t>	- заново переосмыслил;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339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pPr indent="175260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критерий № 4. Типичные ошибки</a:t>
            </a:r>
            <a:b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0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602297"/>
            <a:ext cx="9877148" cy="4451538"/>
          </a:xfrm>
        </p:spPr>
        <p:txBody>
          <a:bodyPr>
            <a:normAutofit/>
          </a:bodyPr>
          <a:lstStyle/>
          <a:p>
            <a:r>
              <a:rPr lang="ru-RU" dirty="0"/>
              <a:t>Нарушение лексической сочетаемости:</a:t>
            </a:r>
          </a:p>
          <a:p>
            <a:pPr marL="0" indent="0">
              <a:buNone/>
            </a:pPr>
            <a:r>
              <a:rPr lang="ru-RU" dirty="0"/>
              <a:t>- Но важно </a:t>
            </a:r>
            <a:r>
              <a:rPr lang="ru-RU" dirty="0">
                <a:solidFill>
                  <a:srgbClr val="FF0000"/>
                </a:solidFill>
              </a:rPr>
              <a:t>помнить</a:t>
            </a:r>
            <a:r>
              <a:rPr lang="ru-RU" dirty="0"/>
              <a:t> свою </a:t>
            </a:r>
            <a:r>
              <a:rPr lang="ru-RU" dirty="0">
                <a:solidFill>
                  <a:srgbClr val="FF0000"/>
                </a:solidFill>
              </a:rPr>
              <a:t>мечту</a:t>
            </a:r>
            <a:r>
              <a:rPr lang="ru-RU" dirty="0"/>
              <a:t> в первозданном виде, и не </a:t>
            </a:r>
            <a:r>
              <a:rPr lang="ru-RU" dirty="0">
                <a:solidFill>
                  <a:srgbClr val="FF0000"/>
                </a:solidFill>
              </a:rPr>
              <a:t>переступать</a:t>
            </a:r>
            <a:r>
              <a:rPr lang="ru-RU" dirty="0"/>
              <a:t> ее. </a:t>
            </a:r>
          </a:p>
          <a:p>
            <a:pPr marL="0" indent="0">
              <a:buNone/>
            </a:pPr>
            <a:r>
              <a:rPr lang="ru-RU" dirty="0"/>
              <a:t>- Не каждый способен запечатлеть эту красоту в </a:t>
            </a:r>
            <a:r>
              <a:rPr lang="ru-RU" dirty="0">
                <a:solidFill>
                  <a:srgbClr val="FF0000"/>
                </a:solidFill>
              </a:rPr>
              <a:t>камере фотопленки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- Искусство заставляет задуматься над разными </a:t>
            </a:r>
            <a:r>
              <a:rPr lang="ru-RU" dirty="0">
                <a:solidFill>
                  <a:srgbClr val="FF0000"/>
                </a:solidFill>
              </a:rPr>
              <a:t>аспектами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- Если ты </a:t>
            </a:r>
            <a:r>
              <a:rPr lang="ru-RU" dirty="0">
                <a:solidFill>
                  <a:srgbClr val="FF0000"/>
                </a:solidFill>
              </a:rPr>
              <a:t>назначил</a:t>
            </a:r>
            <a:r>
              <a:rPr lang="ru-RU" dirty="0"/>
              <a:t> себе </a:t>
            </a:r>
            <a:r>
              <a:rPr lang="ru-RU" dirty="0">
                <a:solidFill>
                  <a:srgbClr val="FF0000"/>
                </a:solidFill>
              </a:rPr>
              <a:t>мечту</a:t>
            </a:r>
            <a:r>
              <a:rPr lang="ru-RU" dirty="0"/>
              <a:t>… .</a:t>
            </a:r>
          </a:p>
          <a:p>
            <a:pPr marL="0" indent="0">
              <a:buNone/>
            </a:pPr>
            <a:r>
              <a:rPr lang="ru-RU" dirty="0"/>
              <a:t>- … </a:t>
            </a:r>
            <a:r>
              <a:rPr lang="ru-RU" dirty="0">
                <a:solidFill>
                  <a:srgbClr val="FF0000"/>
                </a:solidFill>
              </a:rPr>
              <a:t>выполнять</a:t>
            </a:r>
            <a:r>
              <a:rPr lang="ru-RU" dirty="0"/>
              <a:t> свою </a:t>
            </a:r>
            <a:r>
              <a:rPr lang="ru-RU" dirty="0">
                <a:solidFill>
                  <a:srgbClr val="FF0000"/>
                </a:solidFill>
              </a:rPr>
              <a:t>мечту</a:t>
            </a:r>
            <a:r>
              <a:rPr lang="ru-RU" dirty="0"/>
              <a:t>…</a:t>
            </a:r>
          </a:p>
          <a:p>
            <a:pPr marL="0" indent="0">
              <a:buNone/>
            </a:pPr>
            <a:r>
              <a:rPr lang="ru-RU" dirty="0"/>
              <a:t>- Людям нужно самим </a:t>
            </a:r>
            <a:r>
              <a:rPr lang="ru-RU" dirty="0">
                <a:solidFill>
                  <a:srgbClr val="FF0000"/>
                </a:solidFill>
              </a:rPr>
              <a:t>ставить</a:t>
            </a:r>
            <a:r>
              <a:rPr lang="ru-RU" dirty="0"/>
              <a:t> перед собой </a:t>
            </a:r>
            <a:r>
              <a:rPr lang="ru-RU" dirty="0">
                <a:solidFill>
                  <a:srgbClr val="FF0000"/>
                </a:solidFill>
              </a:rPr>
              <a:t>мечту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- Искусство – это творческое отображение действительности в </a:t>
            </a:r>
            <a:r>
              <a:rPr lang="ru-RU" dirty="0">
                <a:solidFill>
                  <a:srgbClr val="FF0000"/>
                </a:solidFill>
              </a:rPr>
              <a:t>хозяйственных</a:t>
            </a:r>
            <a:r>
              <a:rPr lang="ru-RU" dirty="0"/>
              <a:t>    	</a:t>
            </a:r>
            <a:r>
              <a:rPr lang="ru-RU" dirty="0">
                <a:solidFill>
                  <a:srgbClr val="FF0000"/>
                </a:solidFill>
              </a:rPr>
              <a:t>образах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8844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r>
              <a:rPr lang="ru-RU" sz="2800" i="1" dirty="0"/>
              <a:t>критерий № 4. Типичные ошибки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/>
          <a:lstStyle/>
          <a:p>
            <a:r>
              <a:rPr lang="ru-RU" dirty="0"/>
              <a:t>Употребление слов и словосочетаний, нарушающих стилистическую окраску текста:</a:t>
            </a:r>
          </a:p>
          <a:p>
            <a:pPr marL="0" indent="0">
              <a:buNone/>
            </a:pPr>
            <a:r>
              <a:rPr lang="ru-RU" dirty="0"/>
              <a:t>	- Лука </a:t>
            </a:r>
            <a:r>
              <a:rPr lang="ru-RU" dirty="0" err="1">
                <a:solidFill>
                  <a:srgbClr val="FF0000"/>
                </a:solidFill>
              </a:rPr>
              <a:t>жжот</a:t>
            </a:r>
            <a:r>
              <a:rPr lang="ru-RU" dirty="0"/>
              <a:t> своей добротой… ;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dirty="0">
                <a:solidFill>
                  <a:srgbClr val="FF0000"/>
                </a:solidFill>
              </a:rPr>
              <a:t>Запилил</a:t>
            </a:r>
            <a:r>
              <a:rPr lang="ru-RU" dirty="0"/>
              <a:t> проблему... ,</a:t>
            </a:r>
          </a:p>
          <a:p>
            <a:pPr marL="0" indent="0">
              <a:buNone/>
            </a:pPr>
            <a:r>
              <a:rPr lang="ru-RU" dirty="0"/>
              <a:t>	- Думаю так авторы с помощью своего искусства дают нам понять, что не 	  стоит </a:t>
            </a:r>
            <a:r>
              <a:rPr lang="ru-RU" dirty="0">
                <a:solidFill>
                  <a:srgbClr val="FF0000"/>
                </a:solidFill>
              </a:rPr>
              <a:t>грузить</a:t>
            </a:r>
            <a:r>
              <a:rPr lang="ru-RU" dirty="0"/>
              <a:t> себя проблемами, а лучше жить настоящей жизнью.</a:t>
            </a:r>
          </a:p>
          <a:p>
            <a:pPr marL="0" indent="0">
              <a:buNone/>
            </a:pPr>
            <a:r>
              <a:rPr lang="ru-RU" dirty="0"/>
              <a:t>	- Наше общество это </a:t>
            </a:r>
            <a:r>
              <a:rPr lang="ru-RU" dirty="0">
                <a:solidFill>
                  <a:srgbClr val="FF0000"/>
                </a:solidFill>
              </a:rPr>
              <a:t>солянка</a:t>
            </a:r>
            <a:r>
              <a:rPr lang="ru-RU" dirty="0"/>
              <a:t> состоящая из разных личностей…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7053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r>
              <a:rPr lang="ru-RU" sz="2800" i="1" dirty="0"/>
              <a:t>критерий № 4. Типичные ошибки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/>
          <a:lstStyle/>
          <a:p>
            <a:r>
              <a:rPr lang="ru-RU" dirty="0"/>
              <a:t>Речевая недостаточность:</a:t>
            </a:r>
          </a:p>
          <a:p>
            <a:pPr marL="0" indent="0">
              <a:buNone/>
            </a:pPr>
            <a:r>
              <a:rPr lang="ru-RU" dirty="0"/>
              <a:t>	- Даже взять войну на Кавказе.</a:t>
            </a:r>
          </a:p>
          <a:p>
            <a:pPr marL="0" indent="0">
              <a:buNone/>
            </a:pPr>
            <a:r>
              <a:rPr lang="ru-RU" dirty="0"/>
              <a:t>	- Главные герои — лучшие образцы. Из них можно извлечь урок.</a:t>
            </a:r>
          </a:p>
          <a:p>
            <a:pPr marL="0" indent="0">
              <a:buNone/>
            </a:pPr>
            <a:r>
              <a:rPr lang="ru-RU" dirty="0"/>
              <a:t>	- Я думаю, многие люди хоть раз в своей жизни что-то поменять и сделать 	  правильный выбор.</a:t>
            </a:r>
          </a:p>
          <a:p>
            <a:pPr marL="0" indent="0">
              <a:buNone/>
            </a:pPr>
            <a:r>
              <a:rPr lang="ru-RU" dirty="0"/>
              <a:t>	- Все были удивлены, что она пришла, так еще и с сыном.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6336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F8142-CB77-4AE5-9D94-D3BDC756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4848"/>
          </a:xfrm>
        </p:spPr>
        <p:txBody>
          <a:bodyPr>
            <a:noAutofit/>
          </a:bodyPr>
          <a:lstStyle/>
          <a:p>
            <a:r>
              <a:rPr lang="ru-RU" sz="2400" i="1" dirty="0"/>
              <a:t>Критерий №4 «Грамотность»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B7B37B7-AFD5-473D-9242-D306C23E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1459684"/>
            <a:ext cx="9877148" cy="4451538"/>
          </a:xfrm>
        </p:spPr>
        <p:txBody>
          <a:bodyPr/>
          <a:lstStyle/>
          <a:p>
            <a:r>
              <a:rPr lang="ru-RU" dirty="0"/>
              <a:t>«Незачёт» – 23,5%</a:t>
            </a:r>
          </a:p>
          <a:p>
            <a:r>
              <a:rPr lang="ru-RU" dirty="0"/>
              <a:t>Без ошибок – 17%</a:t>
            </a:r>
          </a:p>
          <a:p>
            <a:r>
              <a:rPr lang="ru-RU" dirty="0"/>
              <a:t>Орфографические ошибки в 67% работ</a:t>
            </a:r>
          </a:p>
          <a:p>
            <a:r>
              <a:rPr lang="ru-RU" dirty="0"/>
              <a:t>Пунктуационные ошибки в 70% работ</a:t>
            </a:r>
          </a:p>
          <a:p>
            <a:r>
              <a:rPr lang="ru-RU" dirty="0"/>
              <a:t>Грамматические ошибки в 71% работ</a:t>
            </a:r>
          </a:p>
        </p:txBody>
      </p:sp>
    </p:spTree>
    <p:extLst>
      <p:ext uri="{BB962C8B-B14F-4D97-AF65-F5344CB8AC3E}">
        <p14:creationId xmlns:p14="http://schemas.microsoft.com/office/powerpoint/2010/main" val="158365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5E0EF8-720B-4DE2-8C4E-1B22D2C9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СТРУКТУРА</a:t>
            </a:r>
            <a:br>
              <a:rPr lang="ru-RU" sz="2800" dirty="0"/>
            </a:br>
            <a:r>
              <a:rPr lang="ru-RU" sz="2800" dirty="0"/>
              <a:t>ЗАКРЫТОГО БАНКА ТЕМ ИТОГОВОГО СОЧИНЕНИЯ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5147E07A-AD6E-4405-B921-9EA35D409B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45986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319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3E123862-5172-42EB-8E38-7C4660F5F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Духовно-нравственные ориентиры в жизни человека</a:t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B41CBCAF-9EE3-46F2-9A0E-98086C94C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1.1. Внутренний мир человека и его личностные качества.</a:t>
            </a:r>
          </a:p>
          <a:p>
            <a:r>
              <a:rPr lang="ru-RU" sz="2400" dirty="0"/>
              <a:t>1.2. Отношение человека к другому человеку (окружению), нравственные идеалы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ru-RU" sz="2400" dirty="0"/>
              <a:t>и выбор между добром и злом.</a:t>
            </a:r>
          </a:p>
          <a:p>
            <a:r>
              <a:rPr lang="ru-RU" sz="2400" dirty="0"/>
              <a:t>1.3. Познание человеком самого себя.</a:t>
            </a:r>
          </a:p>
          <a:p>
            <a:r>
              <a:rPr lang="ru-RU" sz="2400" dirty="0"/>
              <a:t>1.4. Свобода человека и ее ограничения.</a:t>
            </a:r>
          </a:p>
        </p:txBody>
      </p:sp>
    </p:spTree>
    <p:extLst>
      <p:ext uri="{BB962C8B-B14F-4D97-AF65-F5344CB8AC3E}">
        <p14:creationId xmlns:p14="http://schemas.microsoft.com/office/powerpoint/2010/main" val="102166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7D7E5E-F915-4904-82EE-AF68E4CDD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Семья, общество, Отечество в жизни человека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36D1913-0278-4165-A082-7A3BCEB75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2.1. Семья, род; семейные ценности и традиции.</a:t>
            </a:r>
          </a:p>
          <a:p>
            <a:r>
              <a:rPr lang="ru-RU" sz="2800" dirty="0"/>
              <a:t>2.2. Человек и общество.</a:t>
            </a:r>
          </a:p>
          <a:p>
            <a:r>
              <a:rPr lang="ru-RU" sz="2800" dirty="0"/>
              <a:t>2.3. Родина, государство, гражданская позиция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76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C61AC7-F68E-4C1F-886E-3DE29B854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Природа и культура в жизни человека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5E9FB2-F824-4B42-A3AC-07E0D3E73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3.1. Природа и человек</a:t>
            </a:r>
          </a:p>
          <a:p>
            <a:r>
              <a:rPr lang="ru-RU" sz="3600" dirty="0"/>
              <a:t>3.2. Наука и человек</a:t>
            </a:r>
          </a:p>
          <a:p>
            <a:r>
              <a:rPr lang="ru-RU" sz="3600" dirty="0"/>
              <a:t>3.3. Искусство и человек</a:t>
            </a:r>
          </a:p>
          <a:p>
            <a:r>
              <a:rPr lang="ru-RU" sz="3600" dirty="0">
                <a:solidFill>
                  <a:srgbClr val="FF0000"/>
                </a:solidFill>
              </a:rPr>
              <a:t>3.4. Язык и языковая личность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19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B93C81-C0B6-45A6-B033-88E8A8CE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формирования комплекта тем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498A68-2516-4B08-AD86-84B01F756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каждый комплект тем итогового сочинения будут включены по две темы из каждого раздела банка:</a:t>
            </a:r>
          </a:p>
          <a:p>
            <a:r>
              <a:rPr lang="ru-RU" dirty="0"/>
              <a:t>Темы 1, 2 «Духовно-нравственные ориентиры в жизни человека».</a:t>
            </a:r>
          </a:p>
          <a:p>
            <a:r>
              <a:rPr lang="ru-RU" dirty="0"/>
              <a:t>Темы 3, 4 «Семья, общество, Отечество в жизни человека».</a:t>
            </a:r>
          </a:p>
          <a:p>
            <a:r>
              <a:rPr lang="ru-RU" dirty="0"/>
              <a:t>Темы 5, 6 «Природа и культура в жизни человека».</a:t>
            </a:r>
          </a:p>
        </p:txBody>
      </p:sp>
    </p:spTree>
    <p:extLst>
      <p:ext uri="{BB962C8B-B14F-4D97-AF65-F5344CB8AC3E}">
        <p14:creationId xmlns:p14="http://schemas.microsoft.com/office/powerpoint/2010/main" val="174757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B97F1C-2F3F-41D0-B343-5C28D4A4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Комплект тем ИС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8E10D52-01DB-4D2E-9A37-0DA8BCFE8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111 Какую жизненную цель можно назвать благородной?</a:t>
            </a:r>
          </a:p>
          <a:p>
            <a:r>
              <a:rPr lang="ru-RU" dirty="0"/>
              <a:t>201 Могут ли юношеские мечты повлиять на дальнейшую жизнь   				человека?</a:t>
            </a:r>
          </a:p>
          <a:p>
            <a:r>
              <a:rPr lang="ru-RU" dirty="0"/>
              <a:t>304 Как становятся героями на войне?</a:t>
            </a:r>
          </a:p>
          <a:p>
            <a:r>
              <a:rPr lang="ru-RU" dirty="0"/>
              <a:t>405 Чем важен для современного человека опыт предыдущих 					поколений?</a:t>
            </a:r>
          </a:p>
          <a:p>
            <a:r>
              <a:rPr lang="ru-RU" dirty="0"/>
              <a:t>509 Почему достижения прогресса, дающие человеку удобства и 				комфорт, могут быть опасны для человечества?</a:t>
            </a:r>
          </a:p>
          <a:p>
            <a:r>
              <a:rPr lang="ru-RU" dirty="0"/>
              <a:t>602 Реальное и виртуальное общение: в чём преимущества каждого из 		них?</a:t>
            </a:r>
          </a:p>
        </p:txBody>
      </p:sp>
    </p:spTree>
    <p:extLst>
      <p:ext uri="{BB962C8B-B14F-4D97-AF65-F5344CB8AC3E}">
        <p14:creationId xmlns:p14="http://schemas.microsoft.com/office/powerpoint/2010/main" val="183184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3357</TotalTime>
  <Words>1742</Words>
  <Application>Microsoft Office PowerPoint</Application>
  <PresentationFormat>Произвольный</PresentationFormat>
  <Paragraphs>223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Дерево</vt:lpstr>
      <vt:lpstr>Подготовка к итоговому сочинению (изложению) 2023-2024</vt:lpstr>
      <vt:lpstr>Организационные вопросы </vt:lpstr>
      <vt:lpstr>Структура закрытого банка тем ИС</vt:lpstr>
      <vt:lpstr>СТРУКТУРА ЗАКРЫТОГО БАНКА ТЕМ ИТОГОВОГО СОЧИНЕНИЯ </vt:lpstr>
      <vt:lpstr>Духовно-нравственные ориентиры в жизни человека </vt:lpstr>
      <vt:lpstr>Семья, общество, Отечество в жизни человека </vt:lpstr>
      <vt:lpstr>Природа и культура в жизни человека </vt:lpstr>
      <vt:lpstr>Принцип формирования комплекта тем</vt:lpstr>
      <vt:lpstr>Комплект тем ИС</vt:lpstr>
      <vt:lpstr>Комментарии к разделам закрытого банка тем ИС</vt:lpstr>
      <vt:lpstr>Раздел 1. Духовно-нравственные ориентиры в жизни человека </vt:lpstr>
      <vt:lpstr>Раздел 2. Семья, общество, Отечество в жизни человека </vt:lpstr>
      <vt:lpstr>Раздел 3. Природа и культура в жизни человека </vt:lpstr>
      <vt:lpstr>Обратите внимание!</vt:lpstr>
      <vt:lpstr>Итоговое изложение</vt:lpstr>
      <vt:lpstr>Разделы банка изложений</vt:lpstr>
      <vt:lpstr>Рекомендации по подготовке к ИС</vt:lpstr>
      <vt:lpstr>Обратите внимание!</vt:lpstr>
      <vt:lpstr>Интернет-ресурсы (рекомендации ФИПИ)</vt:lpstr>
      <vt:lpstr>Общие рекомендации по организации систематической подготовки к ИС</vt:lpstr>
      <vt:lpstr>Требование 1 (объём ИС)</vt:lpstr>
      <vt:lpstr>Требование 2 (самостоятельность)</vt:lpstr>
      <vt:lpstr>Требование 2. Типичные недостатки</vt:lpstr>
      <vt:lpstr>Критерий №1 «Соответствие теме»</vt:lpstr>
      <vt:lpstr>Критерий №1 . Достоинства работ</vt:lpstr>
      <vt:lpstr>Критерий №1. Типичные недостатки </vt:lpstr>
      <vt:lpstr>Критерий №2 «Аргументация, привлечение литературного материала» </vt:lpstr>
      <vt:lpstr>Критерий №2 . Типичные недостатки </vt:lpstr>
      <vt:lpstr>Критерий №2 . Способы привлечения литературного материала в итоговое сочинение </vt:lpstr>
      <vt:lpstr>Критерий №2 . Возможные тренировочные упражнения</vt:lpstr>
      <vt:lpstr>Критерий №3 . «Композиция и логика рассуждения»</vt:lpstr>
      <vt:lpstr>Критерий №3 . Типичные ошибки</vt:lpstr>
      <vt:lpstr>Критерий №3 . «Композиция и логика рассуждения»</vt:lpstr>
      <vt:lpstr>критерий № 4 «Качество письменной речи»</vt:lpstr>
      <vt:lpstr>критерий № 4. Типичные ошибки </vt:lpstr>
      <vt:lpstr>критерий № 4. Типичные ошибки </vt:lpstr>
      <vt:lpstr>критерий № 4. Типичные ошибки</vt:lpstr>
      <vt:lpstr>критерий № 4. Типичные ошибки</vt:lpstr>
      <vt:lpstr>Критерий №4 «Грамотность»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итоговому сочинению-2022/2023</dc:title>
  <dc:creator>user</dc:creator>
  <cp:lastModifiedBy>Екатерина Габова</cp:lastModifiedBy>
  <cp:revision>37</cp:revision>
  <dcterms:created xsi:type="dcterms:W3CDTF">2022-10-01T16:09:21Z</dcterms:created>
  <dcterms:modified xsi:type="dcterms:W3CDTF">2023-10-12T05:08:24Z</dcterms:modified>
</cp:coreProperties>
</file>