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81" r:id="rId4"/>
    <p:sldId id="282" r:id="rId5"/>
    <p:sldId id="283" r:id="rId6"/>
    <p:sldId id="284" r:id="rId7"/>
    <p:sldId id="269" r:id="rId8"/>
    <p:sldId id="285" r:id="rId9"/>
    <p:sldId id="288" r:id="rId10"/>
    <p:sldId id="289" r:id="rId11"/>
    <p:sldId id="293" r:id="rId12"/>
    <p:sldId id="295" r:id="rId13"/>
    <p:sldId id="296" r:id="rId14"/>
    <p:sldId id="297" r:id="rId15"/>
    <p:sldId id="291" r:id="rId16"/>
    <p:sldId id="286" r:id="rId17"/>
    <p:sldId id="287" r:id="rId18"/>
    <p:sldId id="280" r:id="rId19"/>
    <p:sldId id="290" r:id="rId20"/>
    <p:sldId id="292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2D13C-116E-4287-800F-50CCAC6349F1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F9771C4-C2F5-4F6A-873B-9657D379E28E}">
      <dgm:prSet phldrT="[Текст]" custT="1"/>
      <dgm:spPr/>
      <dgm:t>
        <a:bodyPr/>
        <a:lstStyle/>
        <a:p>
          <a:r>
            <a:rPr lang="ru-RU" sz="2400" b="1" dirty="0" smtClean="0"/>
            <a:t>Технология</a:t>
          </a:r>
          <a:r>
            <a:rPr lang="en-US" sz="2400" b="1" dirty="0" smtClean="0"/>
            <a:t> BYOD</a:t>
          </a:r>
          <a:endParaRPr lang="ru-RU" sz="2400" b="1" dirty="0" smtClean="0"/>
        </a:p>
        <a:p>
          <a:r>
            <a:rPr lang="ru-RU" sz="2400" dirty="0" smtClean="0"/>
            <a:t>(«принеси свое мобильное устройство»</a:t>
          </a:r>
          <a:endParaRPr lang="en-US" sz="2400" dirty="0" smtClean="0"/>
        </a:p>
        <a:p>
          <a:r>
            <a:rPr lang="en-US" sz="2000" dirty="0" smtClean="0"/>
            <a:t>(Bring your own device)</a:t>
          </a:r>
          <a:r>
            <a:rPr lang="ru-RU" sz="2000" dirty="0" smtClean="0"/>
            <a:t>  </a:t>
          </a:r>
          <a:endParaRPr lang="ru-RU" sz="2000" dirty="0"/>
        </a:p>
      </dgm:t>
    </dgm:pt>
    <dgm:pt modelId="{D8D079C8-1F29-478A-A24F-3E059C1715B2}" type="parTrans" cxnId="{6CEB4C40-505E-4A6D-AD8C-CD284FFC039C}">
      <dgm:prSet/>
      <dgm:spPr/>
      <dgm:t>
        <a:bodyPr/>
        <a:lstStyle/>
        <a:p>
          <a:endParaRPr lang="ru-RU"/>
        </a:p>
      </dgm:t>
    </dgm:pt>
    <dgm:pt modelId="{C38512CF-8395-405F-80CC-B66E191521CF}" type="sibTrans" cxnId="{6CEB4C40-505E-4A6D-AD8C-CD284FFC039C}">
      <dgm:prSet/>
      <dgm:spPr/>
      <dgm:t>
        <a:bodyPr/>
        <a:lstStyle/>
        <a:p>
          <a:endParaRPr lang="ru-RU"/>
        </a:p>
      </dgm:t>
    </dgm:pt>
    <dgm:pt modelId="{A600554C-031D-493A-95A3-4EFCAF152D01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«Перевернутый класс»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Flipped-Classroom)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4B88EDE2-0E15-4E8B-BE2D-EE595AF9AE74}" type="parTrans" cxnId="{3E1E31D4-55B1-4339-B928-1A160E76B5A7}">
      <dgm:prSet/>
      <dgm:spPr/>
      <dgm:t>
        <a:bodyPr/>
        <a:lstStyle/>
        <a:p>
          <a:endParaRPr lang="ru-RU"/>
        </a:p>
      </dgm:t>
    </dgm:pt>
    <dgm:pt modelId="{E53A4B46-009F-4965-8515-34005FE73781}" type="sibTrans" cxnId="{3E1E31D4-55B1-4339-B928-1A160E76B5A7}">
      <dgm:prSet/>
      <dgm:spPr/>
      <dgm:t>
        <a:bodyPr/>
        <a:lstStyle/>
        <a:p>
          <a:endParaRPr lang="ru-RU"/>
        </a:p>
      </dgm:t>
    </dgm:pt>
    <dgm:pt modelId="{5B92738E-A31B-4214-B8B2-E668A1127EF4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«Индивидуальная траектория»</a:t>
          </a: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(Individual-Rotation)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731C69F-532D-4D71-8CB0-19719BB40750}" type="parTrans" cxnId="{30EFBF1D-3E02-4B9D-B2D4-6EF5C3429591}">
      <dgm:prSet/>
      <dgm:spPr/>
      <dgm:t>
        <a:bodyPr/>
        <a:lstStyle/>
        <a:p>
          <a:endParaRPr lang="ru-RU"/>
        </a:p>
      </dgm:t>
    </dgm:pt>
    <dgm:pt modelId="{F1325AE1-E307-493D-94CF-B90CAFACE60B}" type="sibTrans" cxnId="{30EFBF1D-3E02-4B9D-B2D4-6EF5C3429591}">
      <dgm:prSet/>
      <dgm:spPr/>
      <dgm:t>
        <a:bodyPr/>
        <a:lstStyle/>
        <a:p>
          <a:endParaRPr lang="ru-RU"/>
        </a:p>
      </dgm:t>
    </dgm:pt>
    <dgm:pt modelId="{E4F8DC02-86DE-4E3D-BD5B-C79F83B2C0EF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«Автономная группа»</a:t>
          </a: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(Lab-Rotation)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08D9B490-E539-4549-8CDA-801AB9355259}" type="parTrans" cxnId="{379FD2A4-2647-4326-B1C6-0FD838CC1B56}">
      <dgm:prSet/>
      <dgm:spPr/>
      <dgm:t>
        <a:bodyPr/>
        <a:lstStyle/>
        <a:p>
          <a:endParaRPr lang="ru-RU"/>
        </a:p>
      </dgm:t>
    </dgm:pt>
    <dgm:pt modelId="{5FF5E83B-D870-4177-8C20-1A9A4486AAC5}" type="sibTrans" cxnId="{379FD2A4-2647-4326-B1C6-0FD838CC1B56}">
      <dgm:prSet/>
      <dgm:spPr/>
      <dgm:t>
        <a:bodyPr/>
        <a:lstStyle/>
        <a:p>
          <a:endParaRPr lang="ru-RU"/>
        </a:p>
      </dgm:t>
    </dgm:pt>
    <dgm:pt modelId="{BF2682AD-4C0A-4ECD-AB35-6A43E0F4CBBA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«Смена рабочих зон»</a:t>
          </a: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(Station-Rotation)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9A96C27D-6112-4492-A17A-057DC4530DF7}" type="parTrans" cxnId="{38E1FFBD-46DF-424A-BB4F-43D4AA70D079}">
      <dgm:prSet/>
      <dgm:spPr/>
      <dgm:t>
        <a:bodyPr/>
        <a:lstStyle/>
        <a:p>
          <a:endParaRPr lang="ru-RU"/>
        </a:p>
      </dgm:t>
    </dgm:pt>
    <dgm:pt modelId="{C222CA47-5D08-42E3-98FB-F6B9D8F72683}" type="sibTrans" cxnId="{38E1FFBD-46DF-424A-BB4F-43D4AA70D079}">
      <dgm:prSet/>
      <dgm:spPr/>
      <dgm:t>
        <a:bodyPr/>
        <a:lstStyle/>
        <a:p>
          <a:endParaRPr lang="ru-RU"/>
        </a:p>
      </dgm:t>
    </dgm:pt>
    <dgm:pt modelId="{ED602553-37DE-44FD-9389-C774852288C0}" type="pres">
      <dgm:prSet presAssocID="{D122D13C-116E-4287-800F-50CCAC6349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129CF-37ED-4F30-920A-0F75533D1DCC}" type="pres">
      <dgm:prSet presAssocID="{A600554C-031D-493A-95A3-4EFCAF152D01}" presName="node" presStyleLbl="node1" presStyleIdx="0" presStyleCnt="5" custScaleX="126471" custScaleY="134989" custLinFactY="84157" custLinFactNeighborX="-122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38E9-8959-4E68-AB2A-71F30AC2399A}" type="pres">
      <dgm:prSet presAssocID="{E53A4B46-009F-4965-8515-34005FE73781}" presName="sibTrans" presStyleCnt="0"/>
      <dgm:spPr/>
    </dgm:pt>
    <dgm:pt modelId="{CD41BBAB-DF0A-4E3B-95CA-F194FE7794C3}" type="pres">
      <dgm:prSet presAssocID="{3F9771C4-C2F5-4F6A-873B-9657D379E28E}" presName="node" presStyleLbl="node1" presStyleIdx="1" presStyleCnt="5" custScaleX="148974" custScaleY="136042" custLinFactY="84614" custLinFactNeighborX="-30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6A88-D156-47CD-9312-E9FD4A85684D}" type="pres">
      <dgm:prSet presAssocID="{C38512CF-8395-405F-80CC-B66E191521CF}" presName="sibTrans" presStyleCnt="0"/>
      <dgm:spPr/>
    </dgm:pt>
    <dgm:pt modelId="{D894AC93-FCD7-4E64-8B8A-60DDBD8BB76E}" type="pres">
      <dgm:prSet presAssocID="{5B92738E-A31B-4214-B8B2-E668A1127EF4}" presName="node" presStyleLbl="node1" presStyleIdx="2" presStyleCnt="5" custScaleY="170524" custLinFactY="-59922" custLinFactNeighborX="21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663F6-778E-41C2-8F34-282ADD27491A}" type="pres">
      <dgm:prSet presAssocID="{F1325AE1-E307-493D-94CF-B90CAFACE60B}" presName="sibTrans" presStyleCnt="0"/>
      <dgm:spPr/>
    </dgm:pt>
    <dgm:pt modelId="{4C82D9F3-5363-439F-B80D-A9AD32608A3D}" type="pres">
      <dgm:prSet presAssocID="{BF2682AD-4C0A-4ECD-AB35-6A43E0F4CBBA}" presName="node" presStyleLbl="node1" presStyleIdx="3" presStyleCnt="5" custScaleY="171138" custLinFactX="9691" custLinFactY="-5961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DF649-156F-4CDF-888B-366FCA11BC9E}" type="pres">
      <dgm:prSet presAssocID="{C222CA47-5D08-42E3-98FB-F6B9D8F72683}" presName="sibTrans" presStyleCnt="0"/>
      <dgm:spPr/>
    </dgm:pt>
    <dgm:pt modelId="{02371571-B0E8-4206-8205-A75FD2EBBCF4}" type="pres">
      <dgm:prSet presAssocID="{E4F8DC02-86DE-4E3D-BD5B-C79F83B2C0EF}" presName="node" presStyleLbl="node1" presStyleIdx="4" presStyleCnt="5" custScaleY="172442" custLinFactX="-9079" custLinFactY="-5896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1FFBD-46DF-424A-BB4F-43D4AA70D079}" srcId="{D122D13C-116E-4287-800F-50CCAC6349F1}" destId="{BF2682AD-4C0A-4ECD-AB35-6A43E0F4CBBA}" srcOrd="3" destOrd="0" parTransId="{9A96C27D-6112-4492-A17A-057DC4530DF7}" sibTransId="{C222CA47-5D08-42E3-98FB-F6B9D8F72683}"/>
    <dgm:cxn modelId="{B9B3B45F-F2F2-4A5B-BF75-933B8D802DCD}" type="presOf" srcId="{A600554C-031D-493A-95A3-4EFCAF152D01}" destId="{6FA129CF-37ED-4F30-920A-0F75533D1DCC}" srcOrd="0" destOrd="0" presId="urn:microsoft.com/office/officeart/2005/8/layout/default#1"/>
    <dgm:cxn modelId="{30EFBF1D-3E02-4B9D-B2D4-6EF5C3429591}" srcId="{D122D13C-116E-4287-800F-50CCAC6349F1}" destId="{5B92738E-A31B-4214-B8B2-E668A1127EF4}" srcOrd="2" destOrd="0" parTransId="{1731C69F-532D-4D71-8CB0-19719BB40750}" sibTransId="{F1325AE1-E307-493D-94CF-B90CAFACE60B}"/>
    <dgm:cxn modelId="{81D7C15F-47EB-4999-B34A-B0E8E5344B0F}" type="presOf" srcId="{BF2682AD-4C0A-4ECD-AB35-6A43E0F4CBBA}" destId="{4C82D9F3-5363-439F-B80D-A9AD32608A3D}" srcOrd="0" destOrd="0" presId="urn:microsoft.com/office/officeart/2005/8/layout/default#1"/>
    <dgm:cxn modelId="{433A5D22-5B99-4FA8-9737-FD329DA14B78}" type="presOf" srcId="{E4F8DC02-86DE-4E3D-BD5B-C79F83B2C0EF}" destId="{02371571-B0E8-4206-8205-A75FD2EBBCF4}" srcOrd="0" destOrd="0" presId="urn:microsoft.com/office/officeart/2005/8/layout/default#1"/>
    <dgm:cxn modelId="{379FD2A4-2647-4326-B1C6-0FD838CC1B56}" srcId="{D122D13C-116E-4287-800F-50CCAC6349F1}" destId="{E4F8DC02-86DE-4E3D-BD5B-C79F83B2C0EF}" srcOrd="4" destOrd="0" parTransId="{08D9B490-E539-4549-8CDA-801AB9355259}" sibTransId="{5FF5E83B-D870-4177-8C20-1A9A4486AAC5}"/>
    <dgm:cxn modelId="{6CEB4C40-505E-4A6D-AD8C-CD284FFC039C}" srcId="{D122D13C-116E-4287-800F-50CCAC6349F1}" destId="{3F9771C4-C2F5-4F6A-873B-9657D379E28E}" srcOrd="1" destOrd="0" parTransId="{D8D079C8-1F29-478A-A24F-3E059C1715B2}" sibTransId="{C38512CF-8395-405F-80CC-B66E191521CF}"/>
    <dgm:cxn modelId="{069821BB-EA5C-4C62-8DC0-67AE0D29B1E1}" type="presOf" srcId="{3F9771C4-C2F5-4F6A-873B-9657D379E28E}" destId="{CD41BBAB-DF0A-4E3B-95CA-F194FE7794C3}" srcOrd="0" destOrd="0" presId="urn:microsoft.com/office/officeart/2005/8/layout/default#1"/>
    <dgm:cxn modelId="{695ACFCA-1E9C-4FC5-A7F9-0C93B992D2EA}" type="presOf" srcId="{D122D13C-116E-4287-800F-50CCAC6349F1}" destId="{ED602553-37DE-44FD-9389-C774852288C0}" srcOrd="0" destOrd="0" presId="urn:microsoft.com/office/officeart/2005/8/layout/default#1"/>
    <dgm:cxn modelId="{3E1E31D4-55B1-4339-B928-1A160E76B5A7}" srcId="{D122D13C-116E-4287-800F-50CCAC6349F1}" destId="{A600554C-031D-493A-95A3-4EFCAF152D01}" srcOrd="0" destOrd="0" parTransId="{4B88EDE2-0E15-4E8B-BE2D-EE595AF9AE74}" sibTransId="{E53A4B46-009F-4965-8515-34005FE73781}"/>
    <dgm:cxn modelId="{B1356D2D-8C8C-4B73-980C-E61EA25156CC}" type="presOf" srcId="{5B92738E-A31B-4214-B8B2-E668A1127EF4}" destId="{D894AC93-FCD7-4E64-8B8A-60DDBD8BB76E}" srcOrd="0" destOrd="0" presId="urn:microsoft.com/office/officeart/2005/8/layout/default#1"/>
    <dgm:cxn modelId="{6FB966D5-6E2C-4A2C-93E7-008E02B94230}" type="presParOf" srcId="{ED602553-37DE-44FD-9389-C774852288C0}" destId="{6FA129CF-37ED-4F30-920A-0F75533D1DCC}" srcOrd="0" destOrd="0" presId="urn:microsoft.com/office/officeart/2005/8/layout/default#1"/>
    <dgm:cxn modelId="{B5C587C4-CB65-496F-9677-080F272D5EF1}" type="presParOf" srcId="{ED602553-37DE-44FD-9389-C774852288C0}" destId="{6FB838E9-8959-4E68-AB2A-71F30AC2399A}" srcOrd="1" destOrd="0" presId="urn:microsoft.com/office/officeart/2005/8/layout/default#1"/>
    <dgm:cxn modelId="{B03C866D-A465-4BA0-8DF8-8659E77FC9FF}" type="presParOf" srcId="{ED602553-37DE-44FD-9389-C774852288C0}" destId="{CD41BBAB-DF0A-4E3B-95CA-F194FE7794C3}" srcOrd="2" destOrd="0" presId="urn:microsoft.com/office/officeart/2005/8/layout/default#1"/>
    <dgm:cxn modelId="{5B388245-69D0-436D-ACBD-F0263C086C7C}" type="presParOf" srcId="{ED602553-37DE-44FD-9389-C774852288C0}" destId="{5F896A88-D156-47CD-9312-E9FD4A85684D}" srcOrd="3" destOrd="0" presId="urn:microsoft.com/office/officeart/2005/8/layout/default#1"/>
    <dgm:cxn modelId="{F722C1E0-56CD-4FFE-BB52-6906454877E6}" type="presParOf" srcId="{ED602553-37DE-44FD-9389-C774852288C0}" destId="{D894AC93-FCD7-4E64-8B8A-60DDBD8BB76E}" srcOrd="4" destOrd="0" presId="urn:microsoft.com/office/officeart/2005/8/layout/default#1"/>
    <dgm:cxn modelId="{5B3FE36C-9D1F-4018-8BD3-B8CE22EF3DF4}" type="presParOf" srcId="{ED602553-37DE-44FD-9389-C774852288C0}" destId="{495663F6-778E-41C2-8F34-282ADD27491A}" srcOrd="5" destOrd="0" presId="urn:microsoft.com/office/officeart/2005/8/layout/default#1"/>
    <dgm:cxn modelId="{A9702EDF-1A03-49FC-B15F-4AD760164B1C}" type="presParOf" srcId="{ED602553-37DE-44FD-9389-C774852288C0}" destId="{4C82D9F3-5363-439F-B80D-A9AD32608A3D}" srcOrd="6" destOrd="0" presId="urn:microsoft.com/office/officeart/2005/8/layout/default#1"/>
    <dgm:cxn modelId="{D83A5D10-F5EE-4408-9234-19DEE3EFADCC}" type="presParOf" srcId="{ED602553-37DE-44FD-9389-C774852288C0}" destId="{E44DF649-156F-4CDF-888B-366FCA11BC9E}" srcOrd="7" destOrd="0" presId="urn:microsoft.com/office/officeart/2005/8/layout/default#1"/>
    <dgm:cxn modelId="{659F32B0-B0F8-4C11-8948-D97A2AE56C04}" type="presParOf" srcId="{ED602553-37DE-44FD-9389-C774852288C0}" destId="{02371571-B0E8-4206-8205-A75FD2EBBCF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129CF-37ED-4F30-920A-0F75533D1DCC}">
      <dsp:nvSpPr>
        <dsp:cNvPr id="0" name=""/>
        <dsp:cNvSpPr/>
      </dsp:nvSpPr>
      <dsp:spPr>
        <a:xfrm>
          <a:off x="121291" y="2768327"/>
          <a:ext cx="3045127" cy="19501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«Перевернутый класс»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Flipped-Classroom)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1291" y="2768327"/>
        <a:ext cx="3045127" cy="1950132"/>
      </dsp:txXfrm>
    </dsp:sp>
    <dsp:sp modelId="{CD41BBAB-DF0A-4E3B-95CA-F194FE7794C3}">
      <dsp:nvSpPr>
        <dsp:cNvPr id="0" name=""/>
        <dsp:cNvSpPr/>
      </dsp:nvSpPr>
      <dsp:spPr>
        <a:xfrm>
          <a:off x="3629553" y="2767323"/>
          <a:ext cx="3586947" cy="196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Технология</a:t>
          </a:r>
          <a:r>
            <a:rPr lang="en-US" sz="2400" b="1" kern="1200" dirty="0" smtClean="0"/>
            <a:t> BYOD</a:t>
          </a: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(«принеси свое мобильное устройство»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(Bring your own device)</a:t>
          </a:r>
          <a:r>
            <a:rPr lang="ru-RU" sz="2000" kern="1200" dirty="0" smtClean="0"/>
            <a:t>  </a:t>
          </a:r>
          <a:endParaRPr lang="ru-RU" sz="2000" kern="1200" dirty="0"/>
        </a:p>
      </dsp:txBody>
      <dsp:txXfrm>
        <a:off x="3629553" y="2767323"/>
        <a:ext cx="3586947" cy="1965345"/>
      </dsp:txXfrm>
    </dsp:sp>
    <dsp:sp modelId="{D894AC93-FCD7-4E64-8B8A-60DDBD8BB76E}">
      <dsp:nvSpPr>
        <dsp:cNvPr id="0" name=""/>
        <dsp:cNvSpPr/>
      </dsp:nvSpPr>
      <dsp:spPr>
        <a:xfrm>
          <a:off x="51791" y="9923"/>
          <a:ext cx="2407767" cy="24634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«Индивидуальная траектория»</a:t>
          </a: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(Individual-Rotation)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791" y="9923"/>
        <a:ext cx="2407767" cy="2463492"/>
      </dsp:txXfrm>
    </dsp:sp>
    <dsp:sp modelId="{4C82D9F3-5363-439F-B80D-A9AD32608A3D}">
      <dsp:nvSpPr>
        <dsp:cNvPr id="0" name=""/>
        <dsp:cNvSpPr/>
      </dsp:nvSpPr>
      <dsp:spPr>
        <a:xfrm>
          <a:off x="5289648" y="9923"/>
          <a:ext cx="2407767" cy="2472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«Смена рабочих зон»</a:t>
          </a: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(Station-Rotation)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9648" y="9923"/>
        <a:ext cx="2407767" cy="2472363"/>
      </dsp:txXfrm>
    </dsp:sp>
    <dsp:sp modelId="{02371571-B0E8-4206-8205-A75FD2EBBCF4}">
      <dsp:nvSpPr>
        <dsp:cNvPr id="0" name=""/>
        <dsp:cNvSpPr/>
      </dsp:nvSpPr>
      <dsp:spPr>
        <a:xfrm>
          <a:off x="2670719" y="9923"/>
          <a:ext cx="2407767" cy="24912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«Автономная группа»</a:t>
          </a: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(Lab-Rotation)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0719" y="9923"/>
        <a:ext cx="2407767" cy="249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0FF79-3E18-C64E-8B1C-2D943092D2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91896-CFFE-E543-B882-8B49404F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8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4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1A80-AFCC-AB48-B542-F90F6FA19ED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3EC8-C628-154C-A04F-345EC35D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агерь ADD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1" y="321832"/>
            <a:ext cx="3687495" cy="24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415" y="2288502"/>
            <a:ext cx="5745191" cy="3027871"/>
          </a:xfrm>
          <a:noFill/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ahnschrift SemiBold SemiConden" pitchFamily="34" charset="0"/>
              </a:rPr>
              <a:t>Развитие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 SemiConden" pitchFamily="34" charset="0"/>
              </a:rPr>
              <a:t>«гибких навыков»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ahnschrift SemiBold SemiConden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ahnschrift SemiBold SemiConden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ahnschrift SemiBold SemiConden" pitchFamily="34" charset="0"/>
              </a:rPr>
              <a:t>у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 SemiConden" pitchFamily="34" charset="0"/>
              </a:rPr>
              <a:t>обучающихся средствами физического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ahnschrift SemiBold SemiConden" pitchFamily="34" charset="0"/>
              </a:rPr>
              <a:t>воспитания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415" y="4855236"/>
            <a:ext cx="5822830" cy="139747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Мутагарова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Люция</a:t>
            </a:r>
            <a:r>
              <a:rPr lang="ru-RU" sz="2000" dirty="0" smtClean="0"/>
              <a:t> </a:t>
            </a:r>
            <a:r>
              <a:rPr lang="ru-RU" sz="2000" dirty="0" err="1" smtClean="0"/>
              <a:t>Рифовна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МАОУ «Гимназия №33»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63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3.docme.ru/store/data/000855720_1-c5cc6812282b7c6500aee3ee53630e23.png"/>
          <p:cNvPicPr>
            <a:picLocks noChangeAspect="1" noChangeArrowheads="1"/>
          </p:cNvPicPr>
          <p:nvPr/>
        </p:nvPicPr>
        <p:blipFill>
          <a:blip r:embed="rId2" cstate="print"/>
          <a:srcRect t="12201" r="-3549" b="38450"/>
          <a:stretch>
            <a:fillRect/>
          </a:stretch>
        </p:blipFill>
        <p:spPr bwMode="auto">
          <a:xfrm>
            <a:off x="899592" y="0"/>
            <a:ext cx="7344816" cy="148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323850" y="2565400"/>
            <a:ext cx="813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/>
              <a:t>Самостоятельная  учебная  деятельность </a:t>
            </a: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395288" y="1557338"/>
            <a:ext cx="8208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/>
              <a:t>Чередование компонентов очного и дистанционного (электронного) обучения</a:t>
            </a:r>
          </a:p>
        </p:txBody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395288" y="3213100"/>
            <a:ext cx="828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/>
              <a:t>Ответственность самого обучающегося</a:t>
            </a: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323850" y="364490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/>
              <a:t>Стимулируется развитие:</a:t>
            </a:r>
            <a:endParaRPr lang="ru-RU" sz="3600" b="1"/>
          </a:p>
          <a:p>
            <a:r>
              <a:rPr lang="ru-RU" sz="2400"/>
              <a:t>-   личностных характеристик (активность, ответственность, инициативность) </a:t>
            </a:r>
          </a:p>
          <a:p>
            <a:r>
              <a:rPr lang="ru-RU" sz="2400"/>
              <a:t>-- метапредметных навыков (самоорганизация, управление временными ресурсами</a:t>
            </a:r>
            <a:r>
              <a:rPr lang="ru-R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35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Формирующее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оценивание 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Формирующее оценивание </a:t>
            </a:r>
            <a:r>
              <a:rPr lang="ru-RU" dirty="0" smtClean="0"/>
              <a:t>- </a:t>
            </a:r>
            <a:r>
              <a:rPr lang="ru-RU" sz="2400" dirty="0" smtClean="0"/>
              <a:t>целенаправленный </a:t>
            </a:r>
            <a:r>
              <a:rPr lang="ru-RU" sz="2400" dirty="0"/>
              <a:t>непрерывный процесс наблюдения за учением </a:t>
            </a:r>
            <a:r>
              <a:rPr lang="ru-RU" sz="2400" dirty="0" smtClean="0"/>
              <a:t>ученика, которое основывается </a:t>
            </a:r>
            <a:r>
              <a:rPr lang="ru-RU" sz="2400" dirty="0"/>
              <a:t>на оценивании в соответствии с критериями и предполагает обратную связь</a:t>
            </a:r>
            <a:r>
              <a:rPr lang="ru-RU" sz="2400" dirty="0" smtClean="0"/>
              <a:t>.</a:t>
            </a:r>
          </a:p>
          <a:p>
            <a:r>
              <a:rPr lang="ru-RU" i="1" dirty="0"/>
              <a:t>Целью </a:t>
            </a:r>
            <a:r>
              <a:rPr lang="ru-RU" sz="2400" dirty="0"/>
              <a:t>формирующего оценивания является корректировка деятельности учителя и учащихся в процессе обучения на основе промежуточных результатов, полученных в процессе обучения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00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Приёмы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рефлексии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Закончи предложение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Какие новые знания вы получили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Начните свой ответ со слов: Я узнал… Я теперь знаю… Мне было интересно… Я хочу еще узнать… Как, по-вашему, проходил сегодняшний урок? Насколько он увлек вас?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задания вам понравились, а какие – нет?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вы хотите посоветовать учителю?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чему каждый из вас стремился? Чего </a:t>
            </a:r>
            <a:r>
              <a:rPr lang="ru-RU" dirty="0" smtClean="0"/>
              <a:t>достиг?</a:t>
            </a:r>
          </a:p>
          <a:p>
            <a:r>
              <a:rPr lang="ru-RU" dirty="0" smtClean="0"/>
              <a:t>Насколько </a:t>
            </a:r>
            <a:r>
              <a:rPr lang="ru-RU" dirty="0"/>
              <a:t>успешно </a:t>
            </a:r>
            <a:r>
              <a:rPr lang="ru-RU" dirty="0" smtClean="0"/>
              <a:t>вы достигли поставленной цели?</a:t>
            </a:r>
          </a:p>
          <a:p>
            <a:r>
              <a:rPr lang="ru-RU" dirty="0" smtClean="0"/>
              <a:t>Какие </a:t>
            </a:r>
            <a:r>
              <a:rPr lang="ru-RU" dirty="0"/>
              <a:t>возникли проблемы?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91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179" y="3545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 урока: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Ведение мяча в движении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 </a:t>
            </a:r>
            <a:r>
              <a:rPr lang="ru-RU" b="1" dirty="0"/>
              <a:t>урока:</a:t>
            </a:r>
            <a:endParaRPr lang="ru-RU" dirty="0"/>
          </a:p>
          <a:p>
            <a:pPr marL="0" lvl="0" indent="0">
              <a:buNone/>
            </a:pPr>
            <a:r>
              <a:rPr lang="ru-RU" b="1" i="1" dirty="0"/>
              <a:t>Для учителя      </a:t>
            </a:r>
          </a:p>
          <a:p>
            <a:r>
              <a:rPr lang="ru-RU" dirty="0"/>
              <a:t>Организовать контрольно-оценочную деятельность обучающихся по выявлению точечных затруднений при выполнении техники ведения мяча в движении через анализ видеозаписи собственного выполнения технического действия.</a:t>
            </a:r>
          </a:p>
          <a:p>
            <a:pPr marL="0" lvl="0" indent="0">
              <a:buNone/>
            </a:pPr>
            <a:r>
              <a:rPr lang="ru-RU" b="1" i="1" dirty="0"/>
              <a:t>Для учащихся  </a:t>
            </a:r>
          </a:p>
          <a:p>
            <a:r>
              <a:rPr lang="ru-RU" dirty="0"/>
              <a:t>Выполнить само и </a:t>
            </a:r>
            <a:r>
              <a:rPr lang="ru-RU" dirty="0" err="1"/>
              <a:t>взаимооценку</a:t>
            </a:r>
            <a:r>
              <a:rPr lang="ru-RU" dirty="0"/>
              <a:t> техники ведения мяча в движении по заранее выработанным критериям, применяя личные гаджеты.</a:t>
            </a:r>
          </a:p>
          <a:p>
            <a:r>
              <a:rPr lang="ru-RU" dirty="0"/>
              <a:t>Выявить затруднения для устранения ошибок</a:t>
            </a:r>
            <a:r>
              <a:rPr lang="ru-RU" dirty="0" smtClean="0"/>
              <a:t>.</a:t>
            </a: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Прогнозируемый результат </a:t>
            </a:r>
            <a:endParaRPr lang="ru-RU" dirty="0"/>
          </a:p>
          <a:p>
            <a:r>
              <a:rPr lang="ru-RU" dirty="0"/>
              <a:t>В конце урока учащиеся на основе </a:t>
            </a:r>
            <a:r>
              <a:rPr lang="ru-RU" dirty="0" err="1"/>
              <a:t>видеопросмотра</a:t>
            </a:r>
            <a:r>
              <a:rPr lang="ru-RU" dirty="0"/>
              <a:t> называют:</a:t>
            </a:r>
          </a:p>
          <a:p>
            <a:r>
              <a:rPr lang="ru-RU" dirty="0"/>
              <a:t>- правильность прохождения контрольных точек (1-3) техники ведения мяча в движении;</a:t>
            </a:r>
          </a:p>
          <a:p>
            <a:r>
              <a:rPr lang="ru-RU" dirty="0"/>
              <a:t>- определяют свои затруднения в выполнении техники ведения мяча в движении.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4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35058"/>
              </p:ext>
            </p:extLst>
          </p:nvPr>
        </p:nvGraphicFramePr>
        <p:xfrm>
          <a:off x="457200" y="654158"/>
          <a:ext cx="8229599" cy="2502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0756"/>
                <a:gridCol w="1806633"/>
                <a:gridCol w="1571105"/>
                <a:gridCol w="1571105"/>
              </a:tblGrid>
              <a:tr h="186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Критерии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3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 anchor="ctr"/>
                </a:tc>
              </a:tr>
              <a:tr h="478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Правильная постановка стопы: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стопы расположены параллельно,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одна стопа на полступни впереди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Выполняет неправильно, допуская более 1 ошибки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Допущена 1 ошибка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ошибок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</a:tr>
              <a:tr h="90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Правильное положение ног и тела: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ноги в коленях согнуты,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таз опущен,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корпус наклонен вперед,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плечи развернуты,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голова поднята, взгляд устремлен вперед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Выполняет неправильно, допуская более 1 ошибки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Допущены 1-2 ошибки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ошибок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</a:tr>
              <a:tr h="74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Правильная работа кистей рук: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ведение мяча выполняется только кончиками пальцев,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ладонь не соприкасается с мячом,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-рука расположена по центру мяча, выполняет сильный толчок мяча вниз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Выполняет неправильно, допуская более 1 ошибки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Допущена 1 ошибка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 ошибок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0029" y="126837"/>
            <a:ext cx="38639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 умения вести мяч на месте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08558"/>
              </p:ext>
            </p:extLst>
          </p:nvPr>
        </p:nvGraphicFramePr>
        <p:xfrm>
          <a:off x="457200" y="3952311"/>
          <a:ext cx="8229599" cy="2627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182"/>
                <a:gridCol w="4126661"/>
                <a:gridCol w="1681504"/>
                <a:gridCol w="1923252"/>
              </a:tblGrid>
              <a:tr h="569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Самооценка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 партнера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______________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</a:tr>
              <a:tr h="623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Правильное положение ног и тела: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ноги в коленях слегка согнуты ,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корпус несколько наклонен вперед,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голова поднята, взгляд устремлен вперед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</a:tr>
              <a:tr h="908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Правильная работа кистей рук: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ведение мяча выполняется свободно расставленными пальцами , первыми фалангами пальцев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ладонь не соприкасается с мячом,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-кисть накладывается на мяч сверху от себя и  выполняет толчки мяча несколько сбоку вниз-вперед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</a:tr>
              <a:tr h="488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Удар мяча об пол в беге: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носки стоп смотрят вперед по направлению движения,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удар мяча под противоположную, ведущей руке, ногу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02" marR="61002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3373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Оценочный лист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Ведение мяча в движении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5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Ребенок</a:t>
            </a:r>
            <a:r>
              <a:rPr lang="ru-RU" dirty="0" smtClean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активный участник учебного процесса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повышается мотивация, познавательный интерес и ответственность за свое обучение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снимается тревожность, так как ученик изучает новый материал в доступном,  для него, темпе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возможность стать лидером, быть «экспертом», выступать в роли учителя,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одаренные школьники имеют возможность выполнять более сложные элементы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500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класс  «Ты чемпион» 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 t="4159" r="30042" b="6305"/>
          <a:stretch/>
        </p:blipFill>
        <p:spPr bwMode="auto">
          <a:xfrm rot="16200000">
            <a:off x="2067224" y="-337627"/>
            <a:ext cx="5207963" cy="842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7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73231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«Во что играли наши бабушки» (2 класс) 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«Игры народов мира» (3 класс)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2403" t="7122" b="4557"/>
          <a:stretch/>
        </p:blipFill>
        <p:spPr bwMode="auto">
          <a:xfrm>
            <a:off x="179512" y="1556792"/>
            <a:ext cx="8712968" cy="4612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2" descr="https://v1.padlet.pics/1/image.webp?t=c_limit%2Cdpr_1%2Ch_969%2Cw_1920&amp;url=https%3A%2F%2Fpadlet-uploads.storage.googleapis.com%2F513345228%2F0ad71b782e1867ce42e568ebbf1b2371%2F______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519702" cy="41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6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Этапы работы над 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проектом</a:t>
            </a: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9457"/>
            <a:ext cx="8229600" cy="52362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sz="3700" b="1" i="1" dirty="0"/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Выявление проблемы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в процессе беседы с ребятами выявляем проблему, что дети очень мало знают игры, в которые играли родители, бабушки, дедушки.</a:t>
            </a:r>
          </a:p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– составляем план действий, ставим цель, пути решения (задачи)</a:t>
            </a:r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Поиск информации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  школьники составляют «Банк подвижных  игр»,  в которые играли родители (бабушки, дедушки) детей. « Банк подвижных игр» составляется каждым ребенком в творческой форме. Ребята узнают у родителей правила игры, какие нарушения могут быть, какое наказание могут получить играющие за невыполнение правил игры. Банк игр представляется  на промежуточном этапе.</a:t>
            </a:r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Представление игры 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(продукт).  С школьниками разрабатываем критерии представления игры. Школьники представляют свою игру одноклассникам, объясняют правила и условия игры, становятся ведущими.  После игры одноклассники оценивают( в корректной форме) по критериям : безопасность игры для окружающих и играющих; интересна игра или не очень; умение донести , объяснить правила игры, умение владеть ходом игры.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Этапы работы над проектом (3-4 класс):</a:t>
            </a:r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– очень шумные перемены, первоклашки не знают чем и как занять себя в перемены.</a:t>
            </a:r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  Класс делится на группы по 4-5 человек по интересам, дружбе. Постановка цель проекта, прорабатывание шагов проекта(задачи), выбор руководителя проектной группы.</a:t>
            </a:r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Поиск информации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Создание «Банка подвижных игр на переменах, безопасных для здоровья». Каждая группа внеурочное время работает над проектом. Связь учителя идет через руководителя проектной группы.  В группе каждый участник представляет не менее 4-5 подвижных игр. Игры, оформленные по критериям (Название игры, Цель игры, оборудование или игровой материал, описание  хода игры, Правила и условия, графическое изображение). </a:t>
            </a:r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 Выбор «безопасных игр» для организации подвижной перемены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(4-5 игр) с первоклашками. Представление игры на уроке, объяснение и организация игры с одноклассниками, выявление ошибок при организации игры, методические указания.</a:t>
            </a:r>
          </a:p>
          <a:p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Организация подвижной перемены с первоклашками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   Видео или фотосъемка организации подвижных перемен. Умение найти класс, договориться с классным руководителем об организации подвижных перемен в классе.  Вводное анкетирование. Проведение подвижных игр, знакомство с новыми играми. Повторное анкетирование с целью выявления наиболее интересных игр.</a:t>
            </a:r>
          </a:p>
          <a:p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Презентация результатов проекта.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Представление результатов анкетирования. Достигли ли цели? Как организована перемена после реализации проекта у данного класса. Играют ли дети (проектная группа) сами? Какие навыки и умения приобрели ребята в ходе реализации проекта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«Виды спорта. Физические качества» 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(3,4 классы)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3743" y="1251156"/>
            <a:ext cx="720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«Спортивное генеалогическое древо моей семьи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Проект &amp;quot;Спортивное генеалогическое древо моей семь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58" y="1902214"/>
            <a:ext cx="5883514" cy="44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5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8062014-11-0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14975" r="8027" b="27374"/>
          <a:stretch/>
        </p:blipFill>
        <p:spPr>
          <a:xfrm>
            <a:off x="2374438" y="0"/>
            <a:ext cx="4172607" cy="2609284"/>
          </a:xfrm>
        </p:spPr>
      </p:pic>
      <p:pic>
        <p:nvPicPr>
          <p:cNvPr id="8" name="Content Placeholder 7" descr="1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 b="6631"/>
          <a:stretch/>
        </p:blipFill>
        <p:spPr>
          <a:xfrm>
            <a:off x="2508445" y="2609284"/>
            <a:ext cx="3938429" cy="4225821"/>
          </a:xfrm>
        </p:spPr>
      </p:pic>
      <p:sp>
        <p:nvSpPr>
          <p:cNvPr id="2" name="Прямоугольник 1"/>
          <p:cNvSpPr/>
          <p:nvPr/>
        </p:nvSpPr>
        <p:spPr>
          <a:xfrm rot="16200000">
            <a:off x="-1101395" y="2532215"/>
            <a:ext cx="4990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Технологизация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1"/>
          <p:cNvSpPr/>
          <p:nvPr/>
        </p:nvSpPr>
        <p:spPr>
          <a:xfrm rot="16200000">
            <a:off x="5133771" y="2684614"/>
            <a:ext cx="5473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Информатизация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4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Среднее и старшее звено 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Сколиоз- это поправимо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Компьютерная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зависимость. Как избавиться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Зачем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стройным девушкам заниматься аэробикой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Волонтерство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 нужно ли это мне?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 и мое здоровье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Правильное питание и т.д.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6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56467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Проектная деятельность </a:t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35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1" y="1227967"/>
            <a:ext cx="82295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Дает возможность: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организовать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современный образовательный процесс, соблюдая разумный баланс между теорией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практикой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стимулировать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познавательную активность самих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учащихся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обеспечить не только успешное освоение предметного содержания, но и интеллектуальное и нравственное развитие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детей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Позволяет: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взаимодействовать учащимся с взрослыми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сотрудничестве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приобретать социальный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опыт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учат решать жизненные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проблемы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способствуют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созданию ситуации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успеха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т.е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спозволяют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развивать те мягкие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навыки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soft </a:t>
            </a:r>
            <a:r>
              <a:rPr 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skils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которые пригодятся в будущей жизни.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4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Основная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задачи современной школы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40102" y="1774887"/>
            <a:ext cx="3124200" cy="2687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«…формирование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универсальных учебных действий, обеспечивающих школьникам умение учиться, способность к саморазвитию и самосовершенствованию»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24245" y="1858992"/>
            <a:ext cx="4038600" cy="36187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 учащихся культуры здоровья, предусматривающей самостоятельную сознательную регуляцию своих действий и поведения в интересах, как собственного здоровья, так и здоровья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окружающих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ФГОС - Отдел образования администрации МОГО &amp;quot;Инт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42" y="4866019"/>
            <a:ext cx="5175548" cy="18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ород Туйма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2" y="1107087"/>
            <a:ext cx="1580360" cy="19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0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mgpu.ru/wp-content/uploads/2020/06/Fot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8" y="274638"/>
            <a:ext cx="8385443" cy="60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ход от вопросов, как не отвечать на вопро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33" y="353682"/>
            <a:ext cx="1295531" cy="17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8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6" y="-50259"/>
            <a:ext cx="4541805" cy="11430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Максим Гришаков, коммерческий директор Яндекс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26612" y="1015103"/>
            <a:ext cx="4175185" cy="1161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«…Российским топ-менеджерам не хватает прежде всего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soft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-навыков…»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Максим Гришак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3" y="907638"/>
            <a:ext cx="2570393" cy="17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0136" y="2264646"/>
            <a:ext cx="3640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Сергей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Мацоцкий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совладелец и председатель правления группы компаний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IBS</a:t>
            </a:r>
            <a:endParaRPr lang="ru-RU" sz="1200" dirty="0"/>
          </a:p>
        </p:txBody>
      </p:sp>
      <p:pic>
        <p:nvPicPr>
          <p:cNvPr id="3078" name="Picture 6" descr="https://www.tadviser.ru/images/e/ee/Macoc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72" y="2324730"/>
            <a:ext cx="1393167" cy="18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7966" y="3409840"/>
            <a:ext cx="3424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«Бизнес переориентировался 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hard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skills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soft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760" y="3572710"/>
            <a:ext cx="328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Герман Греф, председатель правления Сбербанка России.</a:t>
            </a:r>
          </a:p>
        </p:txBody>
      </p:sp>
      <p:pic>
        <p:nvPicPr>
          <p:cNvPr id="3080" name="Picture 8" descr="Герман ГРЕФ, председатель правления Сбербанка: « Республика Татарст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4" y="4426074"/>
            <a:ext cx="1881047" cy="19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4739" y="48915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«…побеждают те, кто инвестировал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soft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skills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351116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Гарвардском Университет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Стенфордский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Исследовательский Институт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вклад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твёрдых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- 15%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мягкие - 85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%.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Другое исследование, проведенное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Стенфордским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исследовательским институтом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ls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Стенфордский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исследовательский институт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совместно с фондом Карнеги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Мелона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среди генеральных директоров компаний из списка “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Fortune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500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″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долговременный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стабильный успех руководителей компаний в работе на 75% определяется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soft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skills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и только на 25% –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hard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skil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226"/>
            <a:ext cx="8229600" cy="147996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Какими качествами/умениями должен обладать человек в условиях такого общества? </a:t>
            </a:r>
            <a:endParaRPr lang="en-US" sz="3600" dirty="0"/>
          </a:p>
        </p:txBody>
      </p:sp>
      <p:pic>
        <p:nvPicPr>
          <p:cNvPr id="4" name="Content Placeholder 3" descr="now-hiring-illustration-vec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87" r="-24087"/>
          <a:stretch>
            <a:fillRect/>
          </a:stretch>
        </p:blipFill>
        <p:spPr>
          <a:xfrm>
            <a:off x="457200" y="2398967"/>
            <a:ext cx="8229600" cy="3887788"/>
          </a:xfrm>
        </p:spPr>
      </p:pic>
    </p:spTree>
    <p:extLst>
      <p:ext uri="{BB962C8B-B14F-4D97-AF65-F5344CB8AC3E}">
        <p14:creationId xmlns:p14="http://schemas.microsoft.com/office/powerpoint/2010/main" val="9679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9562" y="1485152"/>
            <a:ext cx="4038600" cy="53497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Топ-10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soft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skills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Мир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1. Умение решать сложные задачи     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2. Критическое мышление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3. Креативность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4. Управление людьми</a:t>
            </a:r>
          </a:p>
          <a:p>
            <a:pPr lvl="0"/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5. Координация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6. Эмоциональный интеллект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7. Принятие решений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8.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Клиентоориентированность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9. Умение вести переговоры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10. Когнитивная гибкость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5736" y="1485152"/>
            <a:ext cx="4261449" cy="570346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Топ-10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soft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skills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Пермский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край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Клиентоориентированность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2. Тайм-менеджмент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3. Умение решать сложные задачи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4. Информационная грамотность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5. Активное обучение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6. Устная коммуникация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7. Критическое мышление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8. Когнитивная гибкость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9. Принятие решений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10. Эмоциональный интеллект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64227"/>
            <a:ext cx="7763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Востребованность навыков предопределяется работодателем </a:t>
            </a:r>
          </a:p>
        </p:txBody>
      </p:sp>
    </p:spTree>
    <p:extLst>
      <p:ext uri="{BB962C8B-B14F-4D97-AF65-F5344CB8AC3E}">
        <p14:creationId xmlns:p14="http://schemas.microsoft.com/office/powerpoint/2010/main" val="150964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278688" cy="1309688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Наиболее эффективные модели</a:t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организации деятельности школьников на уроке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27528" y="1628800"/>
          <a:ext cx="7704856" cy="489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024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946</Words>
  <Application>Microsoft Office PowerPoint</Application>
  <PresentationFormat>Экран (4:3)</PresentationFormat>
  <Paragraphs>194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Развитие «гибких навыков»  у обучающихся средствами физического воспитания</vt:lpstr>
      <vt:lpstr>Презентация PowerPoint</vt:lpstr>
      <vt:lpstr>Основная задачи современной школы</vt:lpstr>
      <vt:lpstr>Презентация PowerPoint</vt:lpstr>
      <vt:lpstr>Максим Гришаков, коммерческий директор Яндекс</vt:lpstr>
      <vt:lpstr>Результаты исследования</vt:lpstr>
      <vt:lpstr>Какими качествами/умениями должен обладать человек в условиях такого общества? </vt:lpstr>
      <vt:lpstr>Презентация PowerPoint</vt:lpstr>
      <vt:lpstr>Наиболее эффективные модели организации деятельности школьников на уроке</vt:lpstr>
      <vt:lpstr>Презентация PowerPoint</vt:lpstr>
      <vt:lpstr>Формирующее оценивание </vt:lpstr>
      <vt:lpstr>Приёмы рефлексии</vt:lpstr>
      <vt:lpstr>Тема урока:  Ведение мяча в движении  </vt:lpstr>
      <vt:lpstr>Презентация PowerPoint</vt:lpstr>
      <vt:lpstr>Ребенок   </vt:lpstr>
      <vt:lpstr>1 класс  «Ты чемпион» </vt:lpstr>
      <vt:lpstr>«Во что играли наши бабушки» (2 класс)  «Игры народов мира» (3 класс)</vt:lpstr>
      <vt:lpstr>Этапы работы над проектом</vt:lpstr>
      <vt:lpstr>«Виды спорта. Физические качества» (3,4 классы)</vt:lpstr>
      <vt:lpstr>Среднее и старшее звено </vt:lpstr>
      <vt:lpstr>Проектная деятельность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выбирать!</dc:title>
  <dc:creator>кирилл</dc:creator>
  <cp:lastModifiedBy>Мутагарова Люция Рифовна</cp:lastModifiedBy>
  <cp:revision>34</cp:revision>
  <dcterms:created xsi:type="dcterms:W3CDTF">2018-11-07T17:12:47Z</dcterms:created>
  <dcterms:modified xsi:type="dcterms:W3CDTF">2021-10-21T07:06:35Z</dcterms:modified>
</cp:coreProperties>
</file>